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6"/>
  </p:notesMasterIdLst>
  <p:sldIdLst>
    <p:sldId id="256" r:id="rId2"/>
    <p:sldId id="262" r:id="rId3"/>
    <p:sldId id="263" r:id="rId4"/>
    <p:sldId id="264" r:id="rId5"/>
    <p:sldId id="265" r:id="rId6"/>
    <p:sldId id="267" r:id="rId7"/>
    <p:sldId id="266" r:id="rId8"/>
    <p:sldId id="268" r:id="rId9"/>
    <p:sldId id="269" r:id="rId10"/>
    <p:sldId id="270" r:id="rId11"/>
    <p:sldId id="271" r:id="rId12"/>
    <p:sldId id="272" r:id="rId13"/>
    <p:sldId id="274" r:id="rId14"/>
    <p:sldId id="273" r:id="rId15"/>
    <p:sldId id="281" r:id="rId16"/>
    <p:sldId id="282" r:id="rId17"/>
    <p:sldId id="283" r:id="rId18"/>
    <p:sldId id="324" r:id="rId19"/>
    <p:sldId id="326" r:id="rId20"/>
    <p:sldId id="275" r:id="rId21"/>
    <p:sldId id="276" r:id="rId22"/>
    <p:sldId id="293" r:id="rId23"/>
    <p:sldId id="278" r:id="rId24"/>
    <p:sldId id="277" r:id="rId25"/>
    <p:sldId id="294" r:id="rId26"/>
    <p:sldId id="279" r:id="rId27"/>
    <p:sldId id="291" r:id="rId28"/>
    <p:sldId id="280" r:id="rId29"/>
    <p:sldId id="295" r:id="rId30"/>
    <p:sldId id="296" r:id="rId31"/>
    <p:sldId id="297" r:id="rId32"/>
    <p:sldId id="299" r:id="rId33"/>
    <p:sldId id="298" r:id="rId34"/>
    <p:sldId id="300" r:id="rId35"/>
    <p:sldId id="301" r:id="rId36"/>
    <p:sldId id="302" r:id="rId37"/>
    <p:sldId id="303" r:id="rId38"/>
    <p:sldId id="305" r:id="rId39"/>
    <p:sldId id="306" r:id="rId40"/>
    <p:sldId id="307" r:id="rId41"/>
    <p:sldId id="310" r:id="rId42"/>
    <p:sldId id="308" r:id="rId43"/>
    <p:sldId id="309" r:id="rId44"/>
    <p:sldId id="311" r:id="rId45"/>
    <p:sldId id="312" r:id="rId46"/>
    <p:sldId id="313" r:id="rId47"/>
    <p:sldId id="304" r:id="rId48"/>
    <p:sldId id="314" r:id="rId49"/>
    <p:sldId id="315" r:id="rId50"/>
    <p:sldId id="317" r:id="rId51"/>
    <p:sldId id="316" r:id="rId52"/>
    <p:sldId id="319" r:id="rId53"/>
    <p:sldId id="321" r:id="rId54"/>
    <p:sldId id="322" r:id="rId55"/>
    <p:sldId id="323" r:id="rId56"/>
    <p:sldId id="284" r:id="rId57"/>
    <p:sldId id="286" r:id="rId58"/>
    <p:sldId id="285" r:id="rId59"/>
    <p:sldId id="292" r:id="rId60"/>
    <p:sldId id="287" r:id="rId61"/>
    <p:sldId id="288" r:id="rId62"/>
    <p:sldId id="289" r:id="rId63"/>
    <p:sldId id="290" r:id="rId64"/>
    <p:sldId id="259" r:id="rId6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E0CB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08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74" y="180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7F9927-347A-4B05-89AE-10DA2D41185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A4BF82B-18B7-4AF5-A239-70337D21141A}">
      <dgm:prSet/>
      <dgm:spPr/>
      <dgm:t>
        <a:bodyPr/>
        <a:lstStyle/>
        <a:p>
          <a:pPr rtl="0"/>
          <a:r>
            <a:rPr lang="bg-BG" smtClean="0"/>
            <a:t>Заглавие на (почти) всеки слайд</a:t>
          </a:r>
          <a:endParaRPr lang="en-US" dirty="0"/>
        </a:p>
      </dgm:t>
    </dgm:pt>
    <dgm:pt modelId="{7B182A3F-A9D1-457E-B0C0-F41F33722790}" type="parTrans" cxnId="{0B866A2F-02A2-43EF-854D-2E42C7C06403}">
      <dgm:prSet/>
      <dgm:spPr/>
      <dgm:t>
        <a:bodyPr/>
        <a:lstStyle/>
        <a:p>
          <a:endParaRPr lang="en-US"/>
        </a:p>
      </dgm:t>
    </dgm:pt>
    <dgm:pt modelId="{F2BD13F1-F3D1-4CA5-AA86-68FCE6E4C824}" type="sibTrans" cxnId="{0B866A2F-02A2-43EF-854D-2E42C7C06403}">
      <dgm:prSet/>
      <dgm:spPr/>
      <dgm:t>
        <a:bodyPr/>
        <a:lstStyle/>
        <a:p>
          <a:endParaRPr lang="en-US"/>
        </a:p>
      </dgm:t>
    </dgm:pt>
    <dgm:pt modelId="{2DADCDD9-90B2-493D-928F-C224B01B7E33}">
      <dgm:prSet/>
      <dgm:spPr/>
      <dgm:t>
        <a:bodyPr/>
        <a:lstStyle/>
        <a:p>
          <a:pPr rtl="0"/>
          <a:r>
            <a:rPr lang="bg-BG" smtClean="0"/>
            <a:t>отговаря на идеята в слайда</a:t>
          </a:r>
          <a:endParaRPr lang="en-US" dirty="0"/>
        </a:p>
      </dgm:t>
    </dgm:pt>
    <dgm:pt modelId="{042A603A-1EEB-4AEF-BBC5-C5D5B955D163}" type="parTrans" cxnId="{F7A3E5B8-BBB2-481F-BD2D-B2EFC7552929}">
      <dgm:prSet/>
      <dgm:spPr/>
      <dgm:t>
        <a:bodyPr/>
        <a:lstStyle/>
        <a:p>
          <a:endParaRPr lang="en-US"/>
        </a:p>
      </dgm:t>
    </dgm:pt>
    <dgm:pt modelId="{844C6FA7-4741-42CE-9200-6E17C7F81C0D}" type="sibTrans" cxnId="{F7A3E5B8-BBB2-481F-BD2D-B2EFC7552929}">
      <dgm:prSet/>
      <dgm:spPr/>
      <dgm:t>
        <a:bodyPr/>
        <a:lstStyle/>
        <a:p>
          <a:endParaRPr lang="en-US"/>
        </a:p>
      </dgm:t>
    </dgm:pt>
    <dgm:pt modelId="{63256E67-6BA0-4889-BC15-003FDA2D5B60}">
      <dgm:prSet/>
      <dgm:spPr/>
      <dgm:t>
        <a:bodyPr/>
        <a:lstStyle/>
        <a:p>
          <a:pPr rtl="0"/>
          <a:r>
            <a:rPr lang="bg-BG" smtClean="0"/>
            <a:t>следва последователно цялостната тема на презентацията.</a:t>
          </a:r>
          <a:endParaRPr lang="en-US" dirty="0"/>
        </a:p>
      </dgm:t>
    </dgm:pt>
    <dgm:pt modelId="{7A08BAD3-85DD-42A2-ABFD-457FF3589665}" type="parTrans" cxnId="{6A1A0B63-C804-4321-81EF-2897352F22E4}">
      <dgm:prSet/>
      <dgm:spPr/>
      <dgm:t>
        <a:bodyPr/>
        <a:lstStyle/>
        <a:p>
          <a:endParaRPr lang="en-US"/>
        </a:p>
      </dgm:t>
    </dgm:pt>
    <dgm:pt modelId="{37F70AF8-4262-44FE-ADAC-4EFEE0F4AB7A}" type="sibTrans" cxnId="{6A1A0B63-C804-4321-81EF-2897352F22E4}">
      <dgm:prSet/>
      <dgm:spPr/>
      <dgm:t>
        <a:bodyPr/>
        <a:lstStyle/>
        <a:p>
          <a:endParaRPr lang="en-US"/>
        </a:p>
      </dgm:t>
    </dgm:pt>
    <dgm:pt modelId="{574474A2-A622-4D25-B6A0-2E8F39642742}">
      <dgm:prSet/>
      <dgm:spPr/>
      <dgm:t>
        <a:bodyPr/>
        <a:lstStyle/>
        <a:p>
          <a:pPr rtl="0"/>
          <a:r>
            <a:rPr lang="bg-BG" smtClean="0"/>
            <a:t>Стил на писане</a:t>
          </a:r>
          <a:endParaRPr lang="en-US" dirty="0"/>
        </a:p>
      </dgm:t>
    </dgm:pt>
    <dgm:pt modelId="{A4B5DFB3-5232-4372-99B9-889F910893BA}" type="parTrans" cxnId="{EFA39E77-E693-40DC-90FC-2AF2BDCC9B1B}">
      <dgm:prSet/>
      <dgm:spPr/>
      <dgm:t>
        <a:bodyPr/>
        <a:lstStyle/>
        <a:p>
          <a:endParaRPr lang="en-US"/>
        </a:p>
      </dgm:t>
    </dgm:pt>
    <dgm:pt modelId="{7BA050CA-0195-409F-8282-1C12D544C056}" type="sibTrans" cxnId="{EFA39E77-E693-40DC-90FC-2AF2BDCC9B1B}">
      <dgm:prSet/>
      <dgm:spPr/>
      <dgm:t>
        <a:bodyPr/>
        <a:lstStyle/>
        <a:p>
          <a:endParaRPr lang="en-US"/>
        </a:p>
      </dgm:t>
    </dgm:pt>
    <dgm:pt modelId="{8BF84629-2A3C-4784-B408-46D253AF59E4}">
      <dgm:prSet/>
      <dgm:spPr/>
      <dgm:t>
        <a:bodyPr/>
        <a:lstStyle/>
        <a:p>
          <a:pPr rtl="0"/>
          <a:r>
            <a:rPr lang="bg-BG" smtClean="0"/>
            <a:t>ключови думи и фрази</a:t>
          </a:r>
          <a:endParaRPr lang="en-US" dirty="0"/>
        </a:p>
      </dgm:t>
    </dgm:pt>
    <dgm:pt modelId="{06C90F02-448B-4354-8DB5-E0D36E3A8FC2}" type="parTrans" cxnId="{72B66869-819A-4176-803D-A1B0A10910A6}">
      <dgm:prSet/>
      <dgm:spPr/>
      <dgm:t>
        <a:bodyPr/>
        <a:lstStyle/>
        <a:p>
          <a:endParaRPr lang="en-US"/>
        </a:p>
      </dgm:t>
    </dgm:pt>
    <dgm:pt modelId="{980D2503-3EFA-4D47-8B04-1E3DFE63AF2B}" type="sibTrans" cxnId="{72B66869-819A-4176-803D-A1B0A10910A6}">
      <dgm:prSet/>
      <dgm:spPr/>
      <dgm:t>
        <a:bodyPr/>
        <a:lstStyle/>
        <a:p>
          <a:endParaRPr lang="en-US"/>
        </a:p>
      </dgm:t>
    </dgm:pt>
    <dgm:pt modelId="{8CD9B043-7B37-450D-AA22-D2E361149BF9}">
      <dgm:prSet/>
      <dgm:spPr/>
      <dgm:t>
        <a:bodyPr/>
        <a:lstStyle/>
        <a:p>
          <a:pPr rtl="0"/>
          <a:r>
            <a:rPr lang="bg-BG" smtClean="0"/>
            <a:t>„До шест реда на слайд, до шест думи на ред“</a:t>
          </a:r>
          <a:endParaRPr lang="en-US" dirty="0"/>
        </a:p>
      </dgm:t>
    </dgm:pt>
    <dgm:pt modelId="{001105DD-07FC-4684-9ED0-9BF55ADF8011}" type="parTrans" cxnId="{DF5B7D37-DF9B-4CC1-A1C8-EE2C0A76B61E}">
      <dgm:prSet/>
      <dgm:spPr/>
      <dgm:t>
        <a:bodyPr/>
        <a:lstStyle/>
        <a:p>
          <a:endParaRPr lang="en-US"/>
        </a:p>
      </dgm:t>
    </dgm:pt>
    <dgm:pt modelId="{8CE3CAF1-A1DD-4EAB-8525-CC5323C010EC}" type="sibTrans" cxnId="{DF5B7D37-DF9B-4CC1-A1C8-EE2C0A76B61E}">
      <dgm:prSet/>
      <dgm:spPr/>
      <dgm:t>
        <a:bodyPr/>
        <a:lstStyle/>
        <a:p>
          <a:endParaRPr lang="en-US"/>
        </a:p>
      </dgm:t>
    </dgm:pt>
    <dgm:pt modelId="{E7F2764F-6C24-4490-9DE3-55A85278612F}" type="pres">
      <dgm:prSet presAssocID="{347F9927-347A-4B05-89AE-10DA2D41185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9A58788-04C9-4957-8EAB-128E057CA216}" type="pres">
      <dgm:prSet presAssocID="{7A4BF82B-18B7-4AF5-A239-70337D21141A}" presName="linNode" presStyleCnt="0"/>
      <dgm:spPr/>
    </dgm:pt>
    <dgm:pt modelId="{A7C6828A-539F-4713-B4AC-02266F8BE6DD}" type="pres">
      <dgm:prSet presAssocID="{7A4BF82B-18B7-4AF5-A239-70337D21141A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32E212-CBDB-4EC9-98F0-EB423699709D}" type="pres">
      <dgm:prSet presAssocID="{7A4BF82B-18B7-4AF5-A239-70337D21141A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8640CB-67C2-441F-B2F4-F76FA3AE9FE0}" type="pres">
      <dgm:prSet presAssocID="{F2BD13F1-F3D1-4CA5-AA86-68FCE6E4C824}" presName="sp" presStyleCnt="0"/>
      <dgm:spPr/>
    </dgm:pt>
    <dgm:pt modelId="{04675BC8-4483-4D41-B263-B8CF99E28369}" type="pres">
      <dgm:prSet presAssocID="{574474A2-A622-4D25-B6A0-2E8F39642742}" presName="linNode" presStyleCnt="0"/>
      <dgm:spPr/>
    </dgm:pt>
    <dgm:pt modelId="{041DDDE9-F4EF-4DA8-A556-284FC3F2ED39}" type="pres">
      <dgm:prSet presAssocID="{574474A2-A622-4D25-B6A0-2E8F39642742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D1A21D-7CE0-4FFA-8391-1715E3EBDB62}" type="pres">
      <dgm:prSet presAssocID="{574474A2-A622-4D25-B6A0-2E8F39642742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FA39E77-E693-40DC-90FC-2AF2BDCC9B1B}" srcId="{347F9927-347A-4B05-89AE-10DA2D411854}" destId="{574474A2-A622-4D25-B6A0-2E8F39642742}" srcOrd="1" destOrd="0" parTransId="{A4B5DFB3-5232-4372-99B9-889F910893BA}" sibTransId="{7BA050CA-0195-409F-8282-1C12D544C056}"/>
    <dgm:cxn modelId="{F7A3E5B8-BBB2-481F-BD2D-B2EFC7552929}" srcId="{7A4BF82B-18B7-4AF5-A239-70337D21141A}" destId="{2DADCDD9-90B2-493D-928F-C224B01B7E33}" srcOrd="0" destOrd="0" parTransId="{042A603A-1EEB-4AEF-BBC5-C5D5B955D163}" sibTransId="{844C6FA7-4741-42CE-9200-6E17C7F81C0D}"/>
    <dgm:cxn modelId="{4720727D-EE19-4D21-8597-0D54165487FA}" type="presOf" srcId="{7A4BF82B-18B7-4AF5-A239-70337D21141A}" destId="{A7C6828A-539F-4713-B4AC-02266F8BE6DD}" srcOrd="0" destOrd="0" presId="urn:microsoft.com/office/officeart/2005/8/layout/vList5"/>
    <dgm:cxn modelId="{0B866A2F-02A2-43EF-854D-2E42C7C06403}" srcId="{347F9927-347A-4B05-89AE-10DA2D411854}" destId="{7A4BF82B-18B7-4AF5-A239-70337D21141A}" srcOrd="0" destOrd="0" parTransId="{7B182A3F-A9D1-457E-B0C0-F41F33722790}" sibTransId="{F2BD13F1-F3D1-4CA5-AA86-68FCE6E4C824}"/>
    <dgm:cxn modelId="{72B66869-819A-4176-803D-A1B0A10910A6}" srcId="{574474A2-A622-4D25-B6A0-2E8F39642742}" destId="{8BF84629-2A3C-4784-B408-46D253AF59E4}" srcOrd="0" destOrd="0" parTransId="{06C90F02-448B-4354-8DB5-E0D36E3A8FC2}" sibTransId="{980D2503-3EFA-4D47-8B04-1E3DFE63AF2B}"/>
    <dgm:cxn modelId="{DF5B7D37-DF9B-4CC1-A1C8-EE2C0A76B61E}" srcId="{574474A2-A622-4D25-B6A0-2E8F39642742}" destId="{8CD9B043-7B37-450D-AA22-D2E361149BF9}" srcOrd="1" destOrd="0" parTransId="{001105DD-07FC-4684-9ED0-9BF55ADF8011}" sibTransId="{8CE3CAF1-A1DD-4EAB-8525-CC5323C010EC}"/>
    <dgm:cxn modelId="{95F13138-B1AA-4B90-B08F-31672C01C3AA}" type="presOf" srcId="{2DADCDD9-90B2-493D-928F-C224B01B7E33}" destId="{8432E212-CBDB-4EC9-98F0-EB423699709D}" srcOrd="0" destOrd="0" presId="urn:microsoft.com/office/officeart/2005/8/layout/vList5"/>
    <dgm:cxn modelId="{6A1A0B63-C804-4321-81EF-2897352F22E4}" srcId="{7A4BF82B-18B7-4AF5-A239-70337D21141A}" destId="{63256E67-6BA0-4889-BC15-003FDA2D5B60}" srcOrd="1" destOrd="0" parTransId="{7A08BAD3-85DD-42A2-ABFD-457FF3589665}" sibTransId="{37F70AF8-4262-44FE-ADAC-4EFEE0F4AB7A}"/>
    <dgm:cxn modelId="{4453A332-BB36-4837-A22B-17D5C0EFF125}" type="presOf" srcId="{8CD9B043-7B37-450D-AA22-D2E361149BF9}" destId="{05D1A21D-7CE0-4FFA-8391-1715E3EBDB62}" srcOrd="0" destOrd="1" presId="urn:microsoft.com/office/officeart/2005/8/layout/vList5"/>
    <dgm:cxn modelId="{EC938D75-9EE6-42C7-812B-5C7B9BCFC640}" type="presOf" srcId="{347F9927-347A-4B05-89AE-10DA2D411854}" destId="{E7F2764F-6C24-4490-9DE3-55A85278612F}" srcOrd="0" destOrd="0" presId="urn:microsoft.com/office/officeart/2005/8/layout/vList5"/>
    <dgm:cxn modelId="{1AB64180-0EEC-41D7-A0CF-33E563DB58D3}" type="presOf" srcId="{63256E67-6BA0-4889-BC15-003FDA2D5B60}" destId="{8432E212-CBDB-4EC9-98F0-EB423699709D}" srcOrd="0" destOrd="1" presId="urn:microsoft.com/office/officeart/2005/8/layout/vList5"/>
    <dgm:cxn modelId="{4B4F546C-1BBF-4DD4-8B33-7A9C6F540ACC}" type="presOf" srcId="{8BF84629-2A3C-4784-B408-46D253AF59E4}" destId="{05D1A21D-7CE0-4FFA-8391-1715E3EBDB62}" srcOrd="0" destOrd="0" presId="urn:microsoft.com/office/officeart/2005/8/layout/vList5"/>
    <dgm:cxn modelId="{7322C4D9-1A90-4AA7-B7C3-9891336B0FA6}" type="presOf" srcId="{574474A2-A622-4D25-B6A0-2E8F39642742}" destId="{041DDDE9-F4EF-4DA8-A556-284FC3F2ED39}" srcOrd="0" destOrd="0" presId="urn:microsoft.com/office/officeart/2005/8/layout/vList5"/>
    <dgm:cxn modelId="{2F4336A7-562F-4FF2-A473-8B1C9A2137B7}" type="presParOf" srcId="{E7F2764F-6C24-4490-9DE3-55A85278612F}" destId="{D9A58788-04C9-4957-8EAB-128E057CA216}" srcOrd="0" destOrd="0" presId="urn:microsoft.com/office/officeart/2005/8/layout/vList5"/>
    <dgm:cxn modelId="{97F057AC-8BEE-4C7A-A945-A20F38F1D9D1}" type="presParOf" srcId="{D9A58788-04C9-4957-8EAB-128E057CA216}" destId="{A7C6828A-539F-4713-B4AC-02266F8BE6DD}" srcOrd="0" destOrd="0" presId="urn:microsoft.com/office/officeart/2005/8/layout/vList5"/>
    <dgm:cxn modelId="{235DFA34-074A-4966-A182-4707B6DAF3A7}" type="presParOf" srcId="{D9A58788-04C9-4957-8EAB-128E057CA216}" destId="{8432E212-CBDB-4EC9-98F0-EB423699709D}" srcOrd="1" destOrd="0" presId="urn:microsoft.com/office/officeart/2005/8/layout/vList5"/>
    <dgm:cxn modelId="{DDF4F895-1966-46DC-ABAA-9850FACB3A8A}" type="presParOf" srcId="{E7F2764F-6C24-4490-9DE3-55A85278612F}" destId="{048640CB-67C2-441F-B2F4-F76FA3AE9FE0}" srcOrd="1" destOrd="0" presId="urn:microsoft.com/office/officeart/2005/8/layout/vList5"/>
    <dgm:cxn modelId="{53466B28-856B-43E5-AA74-8361FB0E6B07}" type="presParOf" srcId="{E7F2764F-6C24-4490-9DE3-55A85278612F}" destId="{04675BC8-4483-4D41-B263-B8CF99E28369}" srcOrd="2" destOrd="0" presId="urn:microsoft.com/office/officeart/2005/8/layout/vList5"/>
    <dgm:cxn modelId="{2E8BF288-A213-42DE-87E0-D8BC1C35DA77}" type="presParOf" srcId="{04675BC8-4483-4D41-B263-B8CF99E28369}" destId="{041DDDE9-F4EF-4DA8-A556-284FC3F2ED39}" srcOrd="0" destOrd="0" presId="urn:microsoft.com/office/officeart/2005/8/layout/vList5"/>
    <dgm:cxn modelId="{B9FCA03C-E4BC-4CCB-BBA5-AFA0AE6AE0C5}" type="presParOf" srcId="{04675BC8-4483-4D41-B263-B8CF99E28369}" destId="{05D1A21D-7CE0-4FFA-8391-1715E3EBDB6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32E212-CBDB-4EC9-98F0-EB423699709D}">
      <dsp:nvSpPr>
        <dsp:cNvPr id="0" name=""/>
        <dsp:cNvSpPr/>
      </dsp:nvSpPr>
      <dsp:spPr>
        <a:xfrm rot="5400000">
          <a:off x="7034983" y="-2664235"/>
          <a:ext cx="1658411" cy="740158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3200" kern="1200" smtClean="0"/>
            <a:t>отговаря на идеята в слайда</a:t>
          </a:r>
          <a:endParaRPr lang="en-US" sz="3200" kern="1200" dirty="0"/>
        </a:p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3200" kern="1200" smtClean="0"/>
            <a:t>следва последователно цялостната тема на презентацията.</a:t>
          </a:r>
          <a:endParaRPr lang="en-US" sz="3200" kern="1200" dirty="0"/>
        </a:p>
      </dsp:txBody>
      <dsp:txXfrm rot="-5400000">
        <a:off x="4163395" y="288310"/>
        <a:ext cx="7320632" cy="1496497"/>
      </dsp:txXfrm>
    </dsp:sp>
    <dsp:sp modelId="{A7C6828A-539F-4713-B4AC-02266F8BE6DD}">
      <dsp:nvSpPr>
        <dsp:cNvPr id="0" name=""/>
        <dsp:cNvSpPr/>
      </dsp:nvSpPr>
      <dsp:spPr>
        <a:xfrm>
          <a:off x="0" y="51"/>
          <a:ext cx="4163394" cy="20730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lvl="0" algn="ctr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4200" kern="1200" smtClean="0"/>
            <a:t>Заглавие на (почти) всеки слайд</a:t>
          </a:r>
          <a:endParaRPr lang="en-US" sz="4200" kern="1200" dirty="0"/>
        </a:p>
      </dsp:txBody>
      <dsp:txXfrm>
        <a:off x="101196" y="101247"/>
        <a:ext cx="3961002" cy="1870622"/>
      </dsp:txXfrm>
    </dsp:sp>
    <dsp:sp modelId="{05D1A21D-7CE0-4FFA-8391-1715E3EBDB62}">
      <dsp:nvSpPr>
        <dsp:cNvPr id="0" name=""/>
        <dsp:cNvSpPr/>
      </dsp:nvSpPr>
      <dsp:spPr>
        <a:xfrm rot="5400000">
          <a:off x="7034983" y="-487570"/>
          <a:ext cx="1658411" cy="740158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3200" kern="1200" smtClean="0"/>
            <a:t>ключови думи и фрази</a:t>
          </a:r>
          <a:endParaRPr lang="en-US" sz="3200" kern="1200" dirty="0"/>
        </a:p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3200" kern="1200" smtClean="0"/>
            <a:t>„До шест реда на слайд, до шест думи на ред“</a:t>
          </a:r>
          <a:endParaRPr lang="en-US" sz="3200" kern="1200" dirty="0"/>
        </a:p>
      </dsp:txBody>
      <dsp:txXfrm rot="-5400000">
        <a:off x="4163395" y="2464975"/>
        <a:ext cx="7320632" cy="1496497"/>
      </dsp:txXfrm>
    </dsp:sp>
    <dsp:sp modelId="{041DDDE9-F4EF-4DA8-A556-284FC3F2ED39}">
      <dsp:nvSpPr>
        <dsp:cNvPr id="0" name=""/>
        <dsp:cNvSpPr/>
      </dsp:nvSpPr>
      <dsp:spPr>
        <a:xfrm>
          <a:off x="0" y="2176717"/>
          <a:ext cx="4163394" cy="20730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lvl="0" algn="ctr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4200" kern="1200" smtClean="0"/>
            <a:t>Стил на писане</a:t>
          </a:r>
          <a:endParaRPr lang="en-US" sz="4200" kern="1200" dirty="0"/>
        </a:p>
      </dsp:txBody>
      <dsp:txXfrm>
        <a:off x="101196" y="2277913"/>
        <a:ext cx="3961002" cy="18706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AFB64C6-569E-4F70-BCB8-75324E9D6D2E}" type="datetimeFigureOut">
              <a:rPr lang="en-GB"/>
              <a:pPr>
                <a:defRPr/>
              </a:pPr>
              <a:t>10/03/2023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B10276E-8453-45F0-86BE-38A31A1DEB8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95031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C0F2615-8737-4BF9-9AC9-8E8D7A2802F3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GB" altLang="en-US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905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473" y="1567928"/>
            <a:ext cx="8363516" cy="2985785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5473" y="4684222"/>
            <a:ext cx="8363516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4DD7BA2-3281-4CAE-B481-A466A1C542D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6050" y="6269038"/>
            <a:ext cx="8362950" cy="577850"/>
          </a:xfrm>
        </p:spPr>
        <p:txBody>
          <a:bodyPr/>
          <a:lstStyle>
            <a:lvl1pPr algn="l">
              <a:defRPr sz="1000" cap="all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Европейска </a:t>
            </a:r>
            <a:r>
              <a:rPr lang="ru-RU" dirty="0"/>
              <a:t>Рамка на дигиталните компетентности с петте области </a:t>
            </a:r>
            <a:r>
              <a:rPr lang="ru-RU" dirty="0" smtClean="0"/>
              <a:t>на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ru-RU" dirty="0" smtClean="0"/>
              <a:t>дигитална</a:t>
            </a:r>
            <a:r>
              <a:rPr lang="en-GB" dirty="0" smtClean="0"/>
              <a:t> </a:t>
            </a:r>
            <a:r>
              <a:rPr lang="ru-RU" dirty="0" smtClean="0"/>
              <a:t>компетентност</a:t>
            </a:r>
            <a:r>
              <a:rPr lang="en-GB" dirty="0" smtClean="0"/>
              <a:t> </a:t>
            </a:r>
            <a:r>
              <a:rPr lang="ru-RU" dirty="0" smtClean="0"/>
              <a:t>и </a:t>
            </a:r>
            <a:r>
              <a:rPr lang="ru-RU" dirty="0"/>
              <a:t>21 дигитални умения/ компетентности (DigComp 2.1)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3" y="318320"/>
            <a:ext cx="42862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54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49104-7D14-4124-BDE8-A583F4213B2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6561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E0C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z="1000" cap="all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1AF14A-5F0C-439E-9D32-0E48D454566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9713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90488" indent="-90488">
              <a:buFont typeface="Arial" panose="020B0604020202020204" pitchFamily="34" charset="0"/>
              <a:buChar char="•"/>
              <a:defRPr/>
            </a:lvl1pPr>
            <a:lvl2pPr marL="382588" indent="-182563">
              <a:buFont typeface="Arial" panose="020B0604020202020204" pitchFamily="34" charset="0"/>
              <a:buChar char="•"/>
              <a:defRPr/>
            </a:lvl2pPr>
            <a:lvl3pPr marL="566738" indent="-182563">
              <a:buFont typeface="Arial" panose="020B0604020202020204" pitchFamily="34" charset="0"/>
              <a:buChar char="•"/>
              <a:defRPr/>
            </a:lvl3pPr>
            <a:lvl4pPr marL="749300" indent="-182563">
              <a:buFont typeface="Arial" panose="020B0604020202020204" pitchFamily="34" charset="0"/>
              <a:buChar char="•"/>
              <a:defRPr/>
            </a:lvl4pPr>
            <a:lvl5pPr marL="931863" indent="-182563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C5159-182D-4C2F-A853-14B47A34D61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9922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E0C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z="1000" cap="all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DEAD4DF-16C8-4075-93F9-48355EDBC0E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471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E0C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 userDrawn="1"/>
        </p:nvSpPr>
        <p:spPr>
          <a:xfrm>
            <a:off x="0" y="6334125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5075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21226"/>
            <a:ext cx="6035039" cy="468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621226"/>
            <a:ext cx="5974080" cy="4680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z="1000" cap="all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528CD17-4247-4B67-A44A-56048501A76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5894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638232"/>
            <a:ext cx="6035040" cy="736282"/>
          </a:xfrm>
          <a:solidFill>
            <a:srgbClr val="E0CBA4"/>
          </a:solidFill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2391520"/>
            <a:ext cx="6035040" cy="39097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638232"/>
            <a:ext cx="5974080" cy="736282"/>
          </a:xfrm>
          <a:solidFill>
            <a:srgbClr val="E0CBA4"/>
          </a:solidFill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391520"/>
            <a:ext cx="5974080" cy="39097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CF1FF-1288-4E66-A247-32226B2B222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163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BDDC5-8D53-47EA-B3FF-51BC47B977D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3505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E0C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2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z="1000" cap="all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9C4AEA8-F69B-4C08-A93F-864E2A8801A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9404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4051300" cy="6858000"/>
          </a:xfrm>
          <a:prstGeom prst="rect">
            <a:avLst/>
          </a:prstGeom>
          <a:solidFill>
            <a:srgbClr val="E0C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404018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209" y="594359"/>
            <a:ext cx="3605646" cy="1812015"/>
          </a:xfrm>
        </p:spPr>
        <p:txBody>
          <a:bodyPr anchor="ctr" anchorCtr="0"/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295" y="594359"/>
            <a:ext cx="7577296" cy="571084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8209" y="2406374"/>
            <a:ext cx="3605646" cy="389883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7B62623-3FD5-4528-A7DA-B798290557C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305550"/>
            <a:ext cx="4103688" cy="519113"/>
          </a:xfrm>
        </p:spPr>
        <p:txBody>
          <a:bodyPr/>
          <a:lstStyle>
            <a:lvl1pPr algn="ctr">
              <a:defRPr sz="1000" cap="all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 Европейска Рамка на дигиталните компетентности</a:t>
            </a:r>
            <a:r>
              <a:rPr lang="en-GB" dirty="0"/>
              <a:t/>
            </a:r>
            <a:br>
              <a:rPr lang="en-GB" dirty="0"/>
            </a:br>
            <a:r>
              <a:rPr lang="ru-RU"/>
              <a:t>с петте области на дигитална компетентност и 21 дигитални умения/ компетентности (DigComp 2.1)</a:t>
            </a:r>
          </a:p>
        </p:txBody>
      </p:sp>
    </p:spTree>
    <p:extLst>
      <p:ext uri="{BB962C8B-B14F-4D97-AF65-F5344CB8AC3E}">
        <p14:creationId xmlns:p14="http://schemas.microsoft.com/office/powerpoint/2010/main" val="3791970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rgbClr val="E0C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0" y="4914900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z="1000" cap="all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C715950-CA5E-423F-A78E-33EEF9ABD64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2018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E0C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50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0" y="1620838"/>
            <a:ext cx="121920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59538"/>
            <a:ext cx="10671175" cy="365125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66438" y="6459538"/>
            <a:ext cx="13128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390887D0-5495-4808-AAFF-825DF0837BE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15" r:id="rId2"/>
    <p:sldLayoutId id="2147483720" r:id="rId3"/>
    <p:sldLayoutId id="2147483721" r:id="rId4"/>
    <p:sldLayoutId id="2147483716" r:id="rId5"/>
    <p:sldLayoutId id="2147483717" r:id="rId6"/>
    <p:sldLayoutId id="2147483722" r:id="rId7"/>
    <p:sldLayoutId id="2147483723" r:id="rId8"/>
    <p:sldLayoutId id="2147483724" r:id="rId9"/>
    <p:sldLayoutId id="2147483718" r:id="rId10"/>
    <p:sldLayoutId id="2147483725" r:id="rId11"/>
  </p:sldLayoutIdLst>
  <p:hf sldNum="0" hd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050" y="1568450"/>
            <a:ext cx="8362950" cy="2984500"/>
          </a:xfrm>
        </p:spPr>
        <p:txBody>
          <a:bodyPr>
            <a:noAutofit/>
          </a:bodyPr>
          <a:lstStyle/>
          <a:p>
            <a:r>
              <a:rPr lang="ru-RU" sz="6000" dirty="0"/>
              <a:t>3.2. </a:t>
            </a:r>
            <a:r>
              <a:rPr lang="bg-BG" sz="6000" dirty="0" smtClean="0"/>
              <a:t>Интегриране и преработване на дигитално съдържание</a:t>
            </a:r>
            <a:endParaRPr lang="bg-BG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050" y="4684713"/>
            <a:ext cx="8362950" cy="1143000"/>
          </a:xfrm>
        </p:spPr>
        <p:txBody>
          <a:bodyPr rtlCol="0"/>
          <a:lstStyle/>
          <a:p>
            <a:pPr eaLnBrk="1" fontAlgn="auto" hangingPunct="1">
              <a:defRPr/>
            </a:pPr>
            <a:r>
              <a:rPr lang="bg-BG" dirty="0" smtClean="0"/>
              <a:t>Мултимедийна презентация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 Европейска Рамка на дигиталните компетентности с петте области на дигитална компетентност</a:t>
            </a:r>
            <a:r>
              <a:rPr lang="en-GB" dirty="0"/>
              <a:t/>
            </a:r>
            <a:br>
              <a:rPr lang="en-GB" dirty="0"/>
            </a:br>
            <a:r>
              <a:rPr lang="ru-RU"/>
              <a:t>и 21 дигитални умения/ компетентности (DigComp 2.1)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Шаблони за текстови документи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 smtClean="0"/>
              <a:t> Определят цялостния дизайн на текстови документи</a:t>
            </a:r>
          </a:p>
          <a:p>
            <a:r>
              <a:rPr lang="bg-BG" dirty="0"/>
              <a:t> П</a:t>
            </a:r>
            <a:r>
              <a:rPr lang="bg-BG" dirty="0" smtClean="0"/>
              <a:t>оддържат </a:t>
            </a:r>
            <a:r>
              <a:rPr lang="bg-BG" dirty="0"/>
              <a:t>полета за писане, предварително форматирани с определена комбинация от </a:t>
            </a:r>
            <a:r>
              <a:rPr lang="bg-BG" dirty="0" smtClean="0"/>
              <a:t>стилове</a:t>
            </a:r>
          </a:p>
          <a:p>
            <a:r>
              <a:rPr lang="bg-BG" dirty="0"/>
              <a:t> </a:t>
            </a:r>
            <a:r>
              <a:rPr lang="bg-BG" dirty="0" smtClean="0"/>
              <a:t>Съдържат кратки </a:t>
            </a:r>
            <a:r>
              <a:rPr lang="bg-BG" dirty="0"/>
              <a:t>инструкции като примерен текст във всяко </a:t>
            </a:r>
            <a:r>
              <a:rPr lang="bg-BG" dirty="0" smtClean="0"/>
              <a:t>поле, </a:t>
            </a:r>
            <a:r>
              <a:rPr lang="bg-BG" dirty="0"/>
              <a:t>които показват как ще изглежда текстът</a:t>
            </a:r>
            <a:r>
              <a:rPr lang="bg-BG" dirty="0" smtClean="0"/>
              <a:t>.</a:t>
            </a:r>
          </a:p>
          <a:p>
            <a:r>
              <a:rPr lang="bg-BG" dirty="0"/>
              <a:t> </a:t>
            </a:r>
            <a:r>
              <a:rPr lang="bg-BG" dirty="0" smtClean="0"/>
              <a:t>Съдържат графични елементи</a:t>
            </a:r>
          </a:p>
          <a:p>
            <a:r>
              <a:rPr lang="bg-BG" dirty="0"/>
              <a:t> </a:t>
            </a:r>
            <a:r>
              <a:rPr lang="bg-BG" dirty="0" smtClean="0"/>
              <a:t>Могат да са комплектовани в колекции със сходен дизайн</a:t>
            </a:r>
            <a:endParaRPr lang="en-GB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94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Пример: колекция от шаблони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bg-BG" dirty="0" smtClean="0"/>
              <a:t>Дизайн </a:t>
            </a:r>
            <a:r>
              <a:rPr lang="en-GB" dirty="0" smtClean="0"/>
              <a:t>Bubbles</a:t>
            </a:r>
            <a:r>
              <a:rPr lang="bg-BG" dirty="0" smtClean="0"/>
              <a:t>, </a:t>
            </a:r>
            <a:r>
              <a:rPr lang="en-GB" dirty="0" smtClean="0"/>
              <a:t>MS Word 2013</a:t>
            </a:r>
            <a:r>
              <a:rPr lang="bg-BG" dirty="0" smtClean="0"/>
              <a:t>. Включва шаблони за автобиография, </a:t>
            </a:r>
            <a:br>
              <a:rPr lang="bg-BG" dirty="0" smtClean="0"/>
            </a:br>
            <a:r>
              <a:rPr lang="bg-BG" dirty="0" smtClean="0"/>
              <a:t>работен календар, бланка за писма, рекламна брошура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15" y="681402"/>
            <a:ext cx="12107485" cy="368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45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688" y="386861"/>
            <a:ext cx="8099090" cy="6163407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Търсене и зареждане на шаблони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bg-BG" sz="1800" dirty="0" smtClean="0"/>
              <a:t>Отваряне на нов документ (</a:t>
            </a:r>
            <a:r>
              <a:rPr lang="en-GB" sz="1800" dirty="0" smtClean="0"/>
              <a:t>File/New</a:t>
            </a:r>
            <a:r>
              <a:rPr lang="bg-BG" sz="1800" dirty="0" smtClean="0"/>
              <a:t>)</a:t>
            </a:r>
            <a:endParaRPr lang="en-GB" sz="1800" dirty="0" smtClean="0"/>
          </a:p>
          <a:p>
            <a:pPr marL="342900" indent="-342900">
              <a:buFont typeface="+mj-lt"/>
              <a:buAutoNum type="arabicPeriod"/>
            </a:pPr>
            <a:r>
              <a:rPr lang="bg-BG" sz="1800" dirty="0" smtClean="0"/>
              <a:t>Търсене по ключова дума в полето за търсене</a:t>
            </a:r>
            <a:br>
              <a:rPr lang="bg-BG" sz="1800" dirty="0" smtClean="0"/>
            </a:br>
            <a:r>
              <a:rPr lang="bg-BG" sz="1800" dirty="0" smtClean="0"/>
              <a:t/>
            </a:r>
            <a:br>
              <a:rPr lang="bg-BG" sz="1800" dirty="0" smtClean="0"/>
            </a:br>
            <a:r>
              <a:rPr lang="bg-BG" sz="1800" b="1" dirty="0" smtClean="0"/>
              <a:t>ИЛИ</a:t>
            </a:r>
          </a:p>
          <a:p>
            <a:pPr marL="342900" indent="-342900">
              <a:buFont typeface="+mj-lt"/>
              <a:buAutoNum type="arabicPeriod"/>
            </a:pPr>
            <a:r>
              <a:rPr lang="bg-BG" sz="1800" dirty="0" smtClean="0"/>
              <a:t>Избор от предложените ключови думи</a:t>
            </a:r>
          </a:p>
          <a:p>
            <a:pPr marL="342900" indent="-342900">
              <a:buFont typeface="+mj-lt"/>
              <a:buAutoNum type="arabicPeriod"/>
            </a:pPr>
            <a:r>
              <a:rPr lang="bg-BG" sz="1800" dirty="0" smtClean="0"/>
              <a:t>Избор на шаблон</a:t>
            </a:r>
          </a:p>
          <a:p>
            <a:pPr marL="342900" indent="-342900">
              <a:buFont typeface="+mj-lt"/>
              <a:buAutoNum type="arabicPeriod"/>
            </a:pPr>
            <a:r>
              <a:rPr lang="bg-BG" sz="1800" dirty="0" smtClean="0"/>
              <a:t>Зареждане на шаблон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  <p:sp>
        <p:nvSpPr>
          <p:cNvPr id="10" name="Right Arrow 9"/>
          <p:cNvSpPr/>
          <p:nvPr/>
        </p:nvSpPr>
        <p:spPr>
          <a:xfrm flipH="1">
            <a:off x="4879728" y="603151"/>
            <a:ext cx="641838" cy="562708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 smtClean="0"/>
              <a:t>1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654" y="1913605"/>
            <a:ext cx="4815131" cy="34936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Right Arrow 13"/>
          <p:cNvSpPr/>
          <p:nvPr/>
        </p:nvSpPr>
        <p:spPr>
          <a:xfrm flipH="1">
            <a:off x="9260375" y="981618"/>
            <a:ext cx="641838" cy="562708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/>
              <a:t>2</a:t>
            </a:r>
            <a:endParaRPr lang="en-GB" dirty="0"/>
          </a:p>
        </p:txBody>
      </p:sp>
      <p:sp>
        <p:nvSpPr>
          <p:cNvPr id="15" name="Right Arrow 14"/>
          <p:cNvSpPr/>
          <p:nvPr/>
        </p:nvSpPr>
        <p:spPr>
          <a:xfrm>
            <a:off x="4879728" y="1280556"/>
            <a:ext cx="641838" cy="562708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/>
              <a:t>3</a:t>
            </a:r>
            <a:endParaRPr lang="en-GB" dirty="0"/>
          </a:p>
        </p:txBody>
      </p:sp>
      <p:sp>
        <p:nvSpPr>
          <p:cNvPr id="16" name="Right Arrow 15"/>
          <p:cNvSpPr/>
          <p:nvPr/>
        </p:nvSpPr>
        <p:spPr>
          <a:xfrm>
            <a:off x="5302752" y="4542505"/>
            <a:ext cx="641838" cy="562708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 smtClean="0"/>
              <a:t>4</a:t>
            </a:r>
            <a:endParaRPr lang="en-GB" dirty="0"/>
          </a:p>
        </p:txBody>
      </p:sp>
      <p:sp>
        <p:nvSpPr>
          <p:cNvPr id="18" name="Right Arrow 17"/>
          <p:cNvSpPr/>
          <p:nvPr/>
        </p:nvSpPr>
        <p:spPr>
          <a:xfrm>
            <a:off x="9260375" y="3911655"/>
            <a:ext cx="641838" cy="562708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 smtClean="0"/>
              <a:t>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433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ЧАСТ 2: АВТОБИОГРАФИЯ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GB" dirty="0" smtClean="0"/>
              <a:t>Microsoft word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4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Структура на автобиография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bg-BG" dirty="0" smtClean="0"/>
              <a:t>Автобиографията…</a:t>
            </a:r>
          </a:p>
          <a:p>
            <a:r>
              <a:rPr lang="bg-BG" dirty="0" smtClean="0"/>
              <a:t> е </a:t>
            </a:r>
            <a:r>
              <a:rPr lang="bg-BG" dirty="0"/>
              <a:t>неделима част от кандидатстването за работа, стаж, обучение и др. </a:t>
            </a:r>
            <a:endParaRPr lang="bg-BG" dirty="0" smtClean="0"/>
          </a:p>
          <a:p>
            <a:r>
              <a:rPr lang="bg-BG" dirty="0" smtClean="0"/>
              <a:t> формира </a:t>
            </a:r>
            <a:r>
              <a:rPr lang="bg-BG" dirty="0"/>
              <a:t>първото впечатление на потенциалния </a:t>
            </a:r>
            <a:r>
              <a:rPr lang="bg-BG" dirty="0" smtClean="0"/>
              <a:t>работодател</a:t>
            </a:r>
          </a:p>
          <a:p>
            <a:r>
              <a:rPr lang="bg-BG" dirty="0"/>
              <a:t> </a:t>
            </a:r>
            <a:r>
              <a:rPr lang="bg-BG" dirty="0" smtClean="0"/>
              <a:t>може да бъде хронологична или функционална</a:t>
            </a:r>
          </a:p>
          <a:p>
            <a:r>
              <a:rPr lang="bg-BG" dirty="0" smtClean="0"/>
              <a:t> има следните задължителни елементи:</a:t>
            </a:r>
          </a:p>
          <a:p>
            <a:pPr lvl="1"/>
            <a:r>
              <a:rPr lang="bg-BG" dirty="0" smtClean="0"/>
              <a:t>Лични  данни</a:t>
            </a:r>
          </a:p>
          <a:p>
            <a:pPr lvl="1"/>
            <a:r>
              <a:rPr lang="bg-BG" dirty="0" smtClean="0"/>
              <a:t>Професионален  </a:t>
            </a:r>
            <a:r>
              <a:rPr lang="ru-RU" dirty="0" smtClean="0"/>
              <a:t>опит</a:t>
            </a:r>
            <a:endParaRPr lang="ru-RU" dirty="0" smtClean="0"/>
          </a:p>
          <a:p>
            <a:pPr lvl="1"/>
            <a:r>
              <a:rPr lang="ru-RU" dirty="0" smtClean="0"/>
              <a:t>Образование и квалификации</a:t>
            </a:r>
          </a:p>
          <a:p>
            <a:pPr lvl="1"/>
            <a:r>
              <a:rPr lang="ru-RU" dirty="0" smtClean="0"/>
              <a:t>Умения</a:t>
            </a:r>
            <a:endParaRPr lang="bg-BG" dirty="0" smtClean="0"/>
          </a:p>
          <a:p>
            <a:pPr lvl="2"/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88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Лични данни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bg-BG" dirty="0" smtClean="0"/>
              <a:t> </a:t>
            </a:r>
            <a:r>
              <a:rPr lang="bg-BG" b="1" dirty="0" smtClean="0"/>
              <a:t>Задължителни</a:t>
            </a:r>
            <a:r>
              <a:rPr lang="bg-BG" dirty="0" smtClean="0"/>
              <a:t> (поставят се на най-видно място):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bg-BG" dirty="0" smtClean="0"/>
              <a:t>име и фамилия на </a:t>
            </a:r>
            <a:r>
              <a:rPr lang="bg-BG" dirty="0"/>
              <a:t>кандидата. </a:t>
            </a:r>
            <a:endParaRPr lang="bg-BG" dirty="0" smtClean="0"/>
          </a:p>
          <a:p>
            <a:pPr lvl="1">
              <a:spcBef>
                <a:spcPts val="0"/>
              </a:spcBef>
            </a:pPr>
            <a:r>
              <a:rPr lang="bg-BG" dirty="0" smtClean="0"/>
              <a:t>координати </a:t>
            </a:r>
            <a:r>
              <a:rPr lang="bg-BG" dirty="0"/>
              <a:t>за връзка – като минимум телефон </a:t>
            </a:r>
            <a:r>
              <a:rPr lang="bg-BG" dirty="0" smtClean="0"/>
              <a:t>и/или </a:t>
            </a:r>
            <a:r>
              <a:rPr lang="bg-BG" dirty="0"/>
              <a:t>имейл </a:t>
            </a:r>
            <a:r>
              <a:rPr lang="bg-BG" dirty="0" smtClean="0"/>
              <a:t>адрес</a:t>
            </a:r>
          </a:p>
          <a:p>
            <a:pPr>
              <a:spcBef>
                <a:spcPts val="600"/>
              </a:spcBef>
            </a:pPr>
            <a:r>
              <a:rPr lang="bg-BG" dirty="0" smtClean="0"/>
              <a:t> </a:t>
            </a:r>
            <a:r>
              <a:rPr lang="bg-BG" b="1" dirty="0" smtClean="0"/>
              <a:t>Препоръчителни</a:t>
            </a:r>
            <a:r>
              <a:rPr lang="bg-BG" dirty="0" smtClean="0"/>
              <a:t>: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bg-BG" dirty="0" smtClean="0"/>
              <a:t>Пощенски адрес (достатъчно </a:t>
            </a:r>
            <a:r>
              <a:rPr lang="bg-BG" dirty="0"/>
              <a:t>да бъде указано и само населеното </a:t>
            </a:r>
            <a:r>
              <a:rPr lang="bg-BG" dirty="0" smtClean="0"/>
              <a:t>място)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bg-BG" dirty="0" smtClean="0"/>
              <a:t>Уебстраница/блог/портфолио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bg-BG" dirty="0" smtClean="0"/>
              <a:t>Професионален профил в социалните мрежи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bg-BG" dirty="0" smtClean="0"/>
              <a:t> </a:t>
            </a:r>
            <a:r>
              <a:rPr lang="bg-BG" b="1" dirty="0" smtClean="0"/>
              <a:t>Непрепоръчителни</a:t>
            </a:r>
            <a:r>
              <a:rPr lang="bg-BG" dirty="0" smtClean="0"/>
              <a:t>: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bg-BG" dirty="0" smtClean="0"/>
              <a:t>Лични данни като националност</a:t>
            </a:r>
            <a:r>
              <a:rPr lang="bg-BG" dirty="0"/>
              <a:t>, семейно положение, възраст, </a:t>
            </a:r>
            <a:r>
              <a:rPr lang="bg-BG" dirty="0" smtClean="0"/>
              <a:t>пол, снимка</a:t>
            </a:r>
            <a:r>
              <a:rPr lang="bg-BG" dirty="0"/>
              <a:t>, могат да бъдат предпоставка за дискриминация от страна на </a:t>
            </a:r>
            <a:r>
              <a:rPr lang="bg-BG" dirty="0" smtClean="0"/>
              <a:t>работодателя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bg-BG" dirty="0" smtClean="0"/>
              <a:t>Чувствителни данни като ЕГН</a:t>
            </a:r>
            <a:r>
              <a:rPr lang="bg-BG" dirty="0"/>
              <a:t>, паспортни данни и подобни. 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02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Професионален опит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 smtClean="0"/>
              <a:t> Трите най-скорошно позиции ИЛИ трите най-релевантни позиции</a:t>
            </a:r>
          </a:p>
          <a:p>
            <a:r>
              <a:rPr lang="bg-BG" dirty="0" smtClean="0"/>
              <a:t> </a:t>
            </a:r>
            <a:r>
              <a:rPr lang="bg-BG" b="1" dirty="0" smtClean="0"/>
              <a:t>Задължителна информация</a:t>
            </a:r>
            <a:r>
              <a:rPr lang="bg-BG" dirty="0" smtClean="0"/>
              <a:t>:</a:t>
            </a:r>
          </a:p>
          <a:p>
            <a:pPr lvl="1"/>
            <a:r>
              <a:rPr lang="bg-BG" dirty="0" smtClean="0"/>
              <a:t>Период на заемане на длъжността</a:t>
            </a:r>
          </a:p>
          <a:p>
            <a:pPr lvl="1"/>
            <a:r>
              <a:rPr lang="bg-BG" dirty="0" smtClean="0"/>
              <a:t>Име на местоработата – за предпочитане с пълното наименование</a:t>
            </a:r>
          </a:p>
          <a:p>
            <a:pPr lvl="1"/>
            <a:r>
              <a:rPr lang="bg-BG" dirty="0" smtClean="0"/>
              <a:t>Точно наименование на заеманата длъжност</a:t>
            </a:r>
          </a:p>
          <a:p>
            <a:r>
              <a:rPr lang="bg-BG" dirty="0" smtClean="0"/>
              <a:t> </a:t>
            </a:r>
            <a:r>
              <a:rPr lang="bg-BG" b="1" dirty="0" smtClean="0"/>
              <a:t>Препоръчителна информация</a:t>
            </a:r>
          </a:p>
          <a:p>
            <a:pPr marL="200025" lvl="1" indent="0">
              <a:buNone/>
            </a:pPr>
            <a:r>
              <a:rPr lang="bg-BG" dirty="0" smtClean="0"/>
              <a:t>Кратко описание на задълженията и отговорностите си към момента на изпълнението на съответната длъжност; конкретни постижения</a:t>
            </a:r>
            <a:endParaRPr lang="bg-B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22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Образование и квалификации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 smtClean="0"/>
              <a:t> </a:t>
            </a:r>
            <a:r>
              <a:rPr lang="bg-BG" b="1" dirty="0" smtClean="0"/>
              <a:t>Формално образование</a:t>
            </a:r>
            <a:r>
              <a:rPr lang="bg-BG" b="1" dirty="0"/>
              <a:t> </a:t>
            </a:r>
            <a:r>
              <a:rPr lang="bg-BG" dirty="0" smtClean="0"/>
              <a:t>– най-високата образователна степен се поставя на първо място:</a:t>
            </a:r>
          </a:p>
          <a:p>
            <a:pPr lvl="1"/>
            <a:r>
              <a:rPr lang="bg-BG" dirty="0" smtClean="0"/>
              <a:t> Период </a:t>
            </a:r>
            <a:r>
              <a:rPr lang="bg-BG" dirty="0"/>
              <a:t>на </a:t>
            </a:r>
            <a:r>
              <a:rPr lang="bg-BG" dirty="0" smtClean="0"/>
              <a:t>придобиване или година на завършване</a:t>
            </a:r>
          </a:p>
          <a:p>
            <a:pPr lvl="1"/>
            <a:r>
              <a:rPr lang="bg-BG" dirty="0" smtClean="0"/>
              <a:t> Пълно </a:t>
            </a:r>
            <a:r>
              <a:rPr lang="bg-BG" dirty="0"/>
              <a:t>наименование на учебното заведение</a:t>
            </a:r>
            <a:endParaRPr lang="en-US" dirty="0"/>
          </a:p>
          <a:p>
            <a:pPr lvl="1"/>
            <a:r>
              <a:rPr lang="bg-BG" dirty="0"/>
              <a:t>Точно наименование на специалността и получената образователна </a:t>
            </a:r>
            <a:r>
              <a:rPr lang="bg-BG" dirty="0" smtClean="0"/>
              <a:t>степен.</a:t>
            </a:r>
          </a:p>
          <a:p>
            <a:pPr lvl="1"/>
            <a:r>
              <a:rPr lang="bg-BG" dirty="0" smtClean="0"/>
              <a:t>В </a:t>
            </a:r>
            <a:r>
              <a:rPr lang="bg-BG" dirty="0"/>
              <a:t>допълнение </a:t>
            </a:r>
            <a:r>
              <a:rPr lang="bg-BG" dirty="0" smtClean="0"/>
              <a:t>- специализирано </a:t>
            </a:r>
            <a:r>
              <a:rPr lang="bg-BG" dirty="0"/>
              <a:t>образование и/или профилиращи предмети, тема на дипломна работа или докторска </a:t>
            </a:r>
            <a:r>
              <a:rPr lang="bg-BG" dirty="0" smtClean="0"/>
              <a:t>дисертация и </a:t>
            </a:r>
            <a:r>
              <a:rPr lang="bg-BG" dirty="0" err="1" smtClean="0"/>
              <a:t>др</a:t>
            </a:r>
            <a:r>
              <a:rPr lang="bg-BG" dirty="0" smtClean="0"/>
              <a:t>…</a:t>
            </a:r>
          </a:p>
          <a:p>
            <a:r>
              <a:rPr lang="bg-BG" dirty="0"/>
              <a:t> </a:t>
            </a:r>
            <a:r>
              <a:rPr lang="bg-BG" b="1" dirty="0" smtClean="0"/>
              <a:t>Допълнителни квалификации</a:t>
            </a:r>
          </a:p>
          <a:p>
            <a:pPr lvl="1"/>
            <a:r>
              <a:rPr lang="bg-BG" dirty="0" smtClean="0"/>
              <a:t>По ред на придобиване или по значимост</a:t>
            </a:r>
          </a:p>
          <a:p>
            <a:pPr lvl="1"/>
            <a:r>
              <a:rPr lang="bg-BG" dirty="0" smtClean="0"/>
              <a:t>Данни - дата на придобиване, наименование на квалификацията, наименование на </a:t>
            </a:r>
            <a:r>
              <a:rPr lang="bg-BG" dirty="0" smtClean="0"/>
              <a:t>инст</a:t>
            </a:r>
            <a:r>
              <a:rPr lang="bg-BG" dirty="0" smtClean="0"/>
              <a:t>ит</a:t>
            </a:r>
            <a:r>
              <a:rPr lang="bg-BG" dirty="0" smtClean="0"/>
              <a:t>уцията</a:t>
            </a:r>
            <a:endParaRPr lang="bg-BG" dirty="0" smtClean="0"/>
          </a:p>
          <a:p>
            <a:pPr lvl="1"/>
            <a:endParaRPr lang="en-US" sz="2000" dirty="0"/>
          </a:p>
          <a:p>
            <a:pPr lvl="1"/>
            <a:endParaRPr lang="bg-B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25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Умения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z="2400" dirty="0" smtClean="0"/>
              <a:t> </a:t>
            </a:r>
            <a:r>
              <a:rPr lang="bg-BG" sz="2400" b="1" dirty="0"/>
              <a:t>Езикови умения </a:t>
            </a:r>
            <a:r>
              <a:rPr lang="bg-BG" sz="2400" dirty="0"/>
              <a:t>– майчин език, чужди езици и ниво на владеенето им</a:t>
            </a:r>
            <a:endParaRPr lang="en-US" sz="2400" dirty="0"/>
          </a:p>
          <a:p>
            <a:pPr lvl="0"/>
            <a:r>
              <a:rPr lang="bg-BG" sz="2400" dirty="0" smtClean="0"/>
              <a:t> </a:t>
            </a:r>
            <a:r>
              <a:rPr lang="bg-BG" sz="2400" b="1" dirty="0" smtClean="0"/>
              <a:t>Компютърни умения </a:t>
            </a:r>
            <a:r>
              <a:rPr lang="bg-BG" sz="2400" dirty="0" smtClean="0"/>
              <a:t>– </a:t>
            </a:r>
            <a:r>
              <a:rPr lang="bg-BG" sz="2400" dirty="0"/>
              <a:t>тип софтуер или конкретна програмен продукт, пакет или език. </a:t>
            </a:r>
            <a:endParaRPr lang="bg-BG" sz="2400" dirty="0" smtClean="0"/>
          </a:p>
          <a:p>
            <a:pPr lvl="0"/>
            <a:r>
              <a:rPr lang="bg-BG" sz="2400" dirty="0"/>
              <a:t> </a:t>
            </a:r>
            <a:r>
              <a:rPr lang="bg-BG" sz="2400" b="1" dirty="0" smtClean="0"/>
              <a:t>Други умения </a:t>
            </a:r>
            <a:r>
              <a:rPr lang="bg-BG" sz="2400" dirty="0" smtClean="0"/>
              <a:t>- лидерски </a:t>
            </a:r>
            <a:r>
              <a:rPr lang="bg-BG" sz="2400" dirty="0"/>
              <a:t>умения, комуникационни умения, организационни способности, аналитичен подход към разрешаването на проблеми и взимането на решения и др</a:t>
            </a:r>
            <a:r>
              <a:rPr lang="bg-BG" sz="2400" dirty="0" smtClean="0"/>
              <a:t>.</a:t>
            </a:r>
          </a:p>
          <a:p>
            <a:pPr lvl="0"/>
            <a:r>
              <a:rPr lang="bg-BG" sz="2400" dirty="0"/>
              <a:t> </a:t>
            </a:r>
            <a:r>
              <a:rPr lang="bg-BG" sz="2400" b="1" dirty="0" smtClean="0"/>
              <a:t>Оценка на уменията </a:t>
            </a:r>
            <a:r>
              <a:rPr lang="bg-BG" sz="2400" dirty="0" smtClean="0"/>
              <a:t>– с думи, с утвърдено ниво, със скала за самооценка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30" y="4661453"/>
            <a:ext cx="8679273" cy="151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90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Примерен шаблон</a:t>
            </a:r>
            <a:br>
              <a:rPr lang="bg-BG" dirty="0" smtClean="0"/>
            </a:br>
            <a:r>
              <a:rPr lang="fr-FR" dirty="0"/>
              <a:t>R</a:t>
            </a:r>
            <a:r>
              <a:rPr lang="fr-FR" dirty="0" smtClean="0"/>
              <a:t>esu</a:t>
            </a:r>
            <a:r>
              <a:rPr lang="en-US" dirty="0" smtClean="0"/>
              <a:t>me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6263" y="1116980"/>
            <a:ext cx="8075737" cy="5188224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bg-BG" sz="2000" b="1" dirty="0" smtClean="0"/>
              <a:t>Лични данни </a:t>
            </a:r>
            <a:r>
              <a:rPr lang="bg-BG" sz="2000" dirty="0" smtClean="0"/>
              <a:t>- инициали и имена в цветното каре, данни за контакт в дъното на страницата</a:t>
            </a:r>
          </a:p>
          <a:p>
            <a:pPr>
              <a:spcBef>
                <a:spcPts val="600"/>
              </a:spcBef>
            </a:pPr>
            <a:r>
              <a:rPr lang="bg-BG" sz="2000" b="1" dirty="0" smtClean="0"/>
              <a:t>Професионален опит </a:t>
            </a:r>
            <a:r>
              <a:rPr lang="bg-BG" sz="2000" dirty="0" smtClean="0"/>
              <a:t>– първото каре в дясната колона</a:t>
            </a:r>
          </a:p>
          <a:p>
            <a:pPr>
              <a:spcBef>
                <a:spcPts val="600"/>
              </a:spcBef>
            </a:pPr>
            <a:r>
              <a:rPr lang="bg-BG" sz="2000" b="1" dirty="0" smtClean="0"/>
              <a:t>Образование и квалификации </a:t>
            </a:r>
            <a:r>
              <a:rPr lang="bg-BG" sz="2000" dirty="0" smtClean="0"/>
              <a:t>– второто каре в дясната колона</a:t>
            </a:r>
          </a:p>
          <a:p>
            <a:pPr>
              <a:spcBef>
                <a:spcPts val="600"/>
              </a:spcBef>
            </a:pPr>
            <a:r>
              <a:rPr lang="bg-BG" sz="2000" b="1" dirty="0" smtClean="0"/>
              <a:t>Умения</a:t>
            </a:r>
            <a:r>
              <a:rPr lang="bg-BG" sz="2000" dirty="0" smtClean="0"/>
              <a:t> – второто каре в лявата колона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193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ЧАСТ 1: ТЕКСТООБРАБОТКА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GB" dirty="0" smtClean="0"/>
              <a:t>Microsoft word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94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ЧАСТ 3: </a:t>
            </a:r>
            <a:br>
              <a:rPr lang="bg-BG" dirty="0" smtClean="0"/>
            </a:br>
            <a:r>
              <a:rPr lang="bg-BG" dirty="0" smtClean="0"/>
              <a:t>ОФИЦИАЛНО ПИСМО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GB" dirty="0" smtClean="0"/>
              <a:t>Microsoft word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66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Структура на официално писмо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dirty="0" smtClean="0"/>
              <a:t> </a:t>
            </a:r>
            <a:r>
              <a:rPr lang="bg-BG" b="1" dirty="0"/>
              <a:t>Заглавна част</a:t>
            </a:r>
            <a:r>
              <a:rPr lang="bg-BG" dirty="0"/>
              <a:t> – с нея започва писмото. Включва адресите на получателя и на </a:t>
            </a:r>
            <a:r>
              <a:rPr lang="bg-BG" dirty="0" smtClean="0"/>
              <a:t>подателя</a:t>
            </a:r>
            <a:r>
              <a:rPr lang="en-US" dirty="0" smtClean="0"/>
              <a:t>.</a:t>
            </a:r>
            <a:endParaRPr lang="en-US" dirty="0"/>
          </a:p>
          <a:p>
            <a:pPr lvl="0"/>
            <a:r>
              <a:rPr lang="en-US" b="1" dirty="0" smtClean="0"/>
              <a:t> </a:t>
            </a:r>
            <a:r>
              <a:rPr lang="bg-BG" b="1" dirty="0" smtClean="0"/>
              <a:t>Обръщение</a:t>
            </a:r>
            <a:r>
              <a:rPr lang="bg-BG" dirty="0" smtClean="0"/>
              <a:t> –</a:t>
            </a:r>
            <a:r>
              <a:rPr lang="en-US" dirty="0" smtClean="0"/>
              <a:t> </a:t>
            </a:r>
            <a:r>
              <a:rPr lang="bg-BG" dirty="0"/>
              <a:t>н</a:t>
            </a:r>
            <a:r>
              <a:rPr lang="bg-BG" dirty="0" smtClean="0"/>
              <a:t>ай-често </a:t>
            </a:r>
            <a:r>
              <a:rPr lang="bg-BG" dirty="0"/>
              <a:t>срещаното обръщение е „Уважаеми“ плюс името и/или титлата на получателя</a:t>
            </a:r>
            <a:r>
              <a:rPr lang="bg-BG" dirty="0" smtClean="0"/>
              <a:t>.</a:t>
            </a:r>
            <a:endParaRPr lang="en-US" dirty="0" smtClean="0"/>
          </a:p>
          <a:p>
            <a:pPr lvl="0"/>
            <a:r>
              <a:rPr lang="en-US" dirty="0"/>
              <a:t> </a:t>
            </a:r>
            <a:r>
              <a:rPr lang="bg-BG" b="1" dirty="0" smtClean="0"/>
              <a:t>Текст</a:t>
            </a:r>
            <a:endParaRPr lang="en-US" sz="2400" dirty="0" smtClean="0"/>
          </a:p>
          <a:p>
            <a:pPr lvl="1"/>
            <a:r>
              <a:rPr lang="bg-BG" dirty="0" smtClean="0"/>
              <a:t>Встъпително изречение</a:t>
            </a:r>
            <a:endParaRPr lang="en-US" dirty="0" smtClean="0"/>
          </a:p>
          <a:p>
            <a:pPr lvl="1"/>
            <a:r>
              <a:rPr lang="bg-BG" dirty="0" smtClean="0"/>
              <a:t>Изложение </a:t>
            </a:r>
            <a:endParaRPr lang="en-US" dirty="0" smtClean="0"/>
          </a:p>
          <a:p>
            <a:pPr lvl="1"/>
            <a:r>
              <a:rPr lang="bg-BG" dirty="0" smtClean="0"/>
              <a:t>Заключение</a:t>
            </a:r>
            <a:endParaRPr lang="en-US" dirty="0" smtClean="0"/>
          </a:p>
          <a:p>
            <a:r>
              <a:rPr lang="en-US" b="1" dirty="0"/>
              <a:t> </a:t>
            </a:r>
            <a:r>
              <a:rPr lang="bg-BG" b="1" dirty="0" smtClean="0"/>
              <a:t>Подпис</a:t>
            </a:r>
            <a:r>
              <a:rPr lang="bg-BG" dirty="0" smtClean="0"/>
              <a:t> </a:t>
            </a:r>
            <a:r>
              <a:rPr lang="bg-BG" dirty="0"/>
              <a:t>– </a:t>
            </a:r>
            <a:r>
              <a:rPr lang="bg-BG" dirty="0" smtClean="0"/>
              <a:t>заключителната </a:t>
            </a:r>
            <a:r>
              <a:rPr lang="bg-BG" dirty="0"/>
              <a:t>фраза на </a:t>
            </a:r>
            <a:r>
              <a:rPr lang="bg-BG" dirty="0" smtClean="0"/>
              <a:t>писмото</a:t>
            </a:r>
            <a:r>
              <a:rPr lang="en-US" dirty="0" smtClean="0"/>
              <a:t>, </a:t>
            </a:r>
            <a:r>
              <a:rPr lang="bg-BG" dirty="0" smtClean="0"/>
              <a:t>под която се изписват имената на подателя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57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3688" y="1099581"/>
            <a:ext cx="8089387" cy="52080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Примерен шаблон </a:t>
            </a:r>
            <a:br>
              <a:rPr lang="bg-BG" dirty="0" smtClean="0"/>
            </a:br>
            <a:r>
              <a:rPr lang="fr-FR" dirty="0" smtClean="0"/>
              <a:t>Letterhe</a:t>
            </a:r>
            <a:r>
              <a:rPr lang="en-US" dirty="0" smtClean="0"/>
              <a:t>ad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bg-BG" dirty="0" smtClean="0"/>
              <a:t>Данни за подателя</a:t>
            </a: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bg-BG" dirty="0" smtClean="0"/>
              <a:t>Дата</a:t>
            </a: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bg-BG" dirty="0" smtClean="0"/>
              <a:t>Данни за получателя</a:t>
            </a: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bg-BG" dirty="0" smtClean="0"/>
              <a:t>Обръщение</a:t>
            </a: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bg-BG" dirty="0" smtClean="0"/>
              <a:t>Текст</a:t>
            </a: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bg-BG" dirty="0" smtClean="0"/>
              <a:t>Подпис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4495800" y="1693333"/>
            <a:ext cx="7543800" cy="533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bg-BG" dirty="0" smtClean="0"/>
              <a:t>1.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95800" y="2285994"/>
            <a:ext cx="7543800" cy="28467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bg-BG" dirty="0" smtClean="0"/>
              <a:t>2.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495800" y="2629925"/>
            <a:ext cx="7543800" cy="7821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bg-BG" dirty="0" smtClean="0"/>
              <a:t>3.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495800" y="3494082"/>
            <a:ext cx="7543800" cy="24818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bg-BG" dirty="0" smtClean="0"/>
              <a:t>4.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495800" y="3822389"/>
            <a:ext cx="7543800" cy="85967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bg-BG" dirty="0"/>
              <a:t>5</a:t>
            </a:r>
            <a:r>
              <a:rPr lang="bg-BG" dirty="0" smtClean="0"/>
              <a:t>.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495800" y="4692379"/>
            <a:ext cx="7543800" cy="65008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bg-BG" dirty="0"/>
              <a:t>6</a:t>
            </a:r>
            <a:r>
              <a:rPr lang="bg-BG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2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ЧАСТ 4: </a:t>
            </a:r>
            <a:br>
              <a:rPr lang="bg-BG" dirty="0" smtClean="0"/>
            </a:br>
            <a:r>
              <a:rPr lang="bg-BG" dirty="0" smtClean="0"/>
              <a:t>ВИЗИТНА КАРТИЧКА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GB" dirty="0" smtClean="0"/>
              <a:t>Microsoft word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95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Структура на визитна картичка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en-US" sz="2400" dirty="0" smtClean="0"/>
              <a:t> </a:t>
            </a:r>
            <a:r>
              <a:rPr lang="bg-BG" sz="2400" b="1" dirty="0"/>
              <a:t>Име, </a:t>
            </a:r>
            <a:r>
              <a:rPr lang="bg-BG" sz="2400" b="1" dirty="0" smtClean="0"/>
              <a:t>Фамилия</a:t>
            </a:r>
            <a:endParaRPr lang="en-US" sz="2400" b="1" dirty="0" smtClean="0"/>
          </a:p>
          <a:p>
            <a:pPr marL="200025" lvl="1" indent="0">
              <a:buNone/>
            </a:pPr>
            <a:r>
              <a:rPr lang="bg-BG" sz="2000" dirty="0" smtClean="0"/>
              <a:t>Задължителен </a:t>
            </a:r>
            <a:r>
              <a:rPr lang="bg-BG" sz="2000" dirty="0"/>
              <a:t>елемент. Могат да се посочат и титла и/или </a:t>
            </a:r>
            <a:r>
              <a:rPr lang="bg-BG" sz="2000" dirty="0" smtClean="0"/>
              <a:t>длъжност</a:t>
            </a:r>
            <a:endParaRPr lang="en-US" sz="2000" dirty="0" smtClean="0"/>
          </a:p>
          <a:p>
            <a:pPr lvl="0"/>
            <a:r>
              <a:rPr lang="en-US" sz="2400" dirty="0"/>
              <a:t> </a:t>
            </a:r>
            <a:r>
              <a:rPr lang="bg-BG" sz="2400" b="1" dirty="0" smtClean="0"/>
              <a:t>Данни </a:t>
            </a:r>
            <a:r>
              <a:rPr lang="bg-BG" sz="2400" b="1" dirty="0"/>
              <a:t>за </a:t>
            </a:r>
            <a:r>
              <a:rPr lang="bg-BG" sz="2400" b="1" dirty="0" smtClean="0"/>
              <a:t>контакт</a:t>
            </a:r>
            <a:endParaRPr lang="en-US" sz="2400" b="1" dirty="0" smtClean="0"/>
          </a:p>
          <a:p>
            <a:pPr marL="200025" lvl="1" indent="0">
              <a:buNone/>
            </a:pPr>
            <a:r>
              <a:rPr lang="bg-BG" sz="2000" dirty="0"/>
              <a:t>З</a:t>
            </a:r>
            <a:r>
              <a:rPr lang="bg-BG" sz="2000" dirty="0" smtClean="0"/>
              <a:t>адължителен </a:t>
            </a:r>
            <a:r>
              <a:rPr lang="bg-BG" sz="2000" dirty="0"/>
              <a:t>елемент е посочването на поне един начин за </a:t>
            </a:r>
            <a:r>
              <a:rPr lang="bg-BG" sz="2000" dirty="0" smtClean="0"/>
              <a:t>връзка</a:t>
            </a:r>
            <a:endParaRPr lang="en-US" sz="1800" dirty="0"/>
          </a:p>
          <a:p>
            <a:pPr lvl="0"/>
            <a:r>
              <a:rPr lang="en-US" sz="2400" dirty="0" smtClean="0"/>
              <a:t> </a:t>
            </a:r>
            <a:r>
              <a:rPr lang="bg-BG" sz="2400" b="1" dirty="0" smtClean="0"/>
              <a:t>Допълнителна </a:t>
            </a:r>
            <a:r>
              <a:rPr lang="bg-BG" sz="2400" b="1" dirty="0"/>
              <a:t>информация</a:t>
            </a:r>
            <a:r>
              <a:rPr lang="bg-BG" sz="2400" dirty="0"/>
              <a:t>:</a:t>
            </a:r>
            <a:endParaRPr lang="en-US" sz="2000" dirty="0"/>
          </a:p>
          <a:p>
            <a:pPr lvl="1"/>
            <a:r>
              <a:rPr lang="bg-BG" sz="2000" dirty="0"/>
              <a:t>Име на организацията/компанията</a:t>
            </a:r>
            <a:endParaRPr lang="en-US" sz="1800" dirty="0"/>
          </a:p>
          <a:p>
            <a:pPr lvl="1"/>
            <a:r>
              <a:rPr lang="bg-BG" sz="2000" dirty="0"/>
              <a:t>Лого на организацията/компанията</a:t>
            </a:r>
            <a:endParaRPr lang="en-US" sz="1800" dirty="0"/>
          </a:p>
          <a:p>
            <a:pPr lvl="1"/>
            <a:r>
              <a:rPr lang="bg-BG" sz="2000" dirty="0"/>
              <a:t>Уебсайт – личен или фирмен</a:t>
            </a:r>
            <a:endParaRPr lang="en-US" sz="1800" dirty="0"/>
          </a:p>
          <a:p>
            <a:pPr lvl="1"/>
            <a:r>
              <a:rPr lang="bg-BG" sz="2000" dirty="0"/>
              <a:t>Професионален профил в социалните мрежи – например </a:t>
            </a:r>
            <a:r>
              <a:rPr lang="fr-FR" sz="2000" dirty="0"/>
              <a:t>LinkedIn</a:t>
            </a:r>
            <a:r>
              <a:rPr lang="bg-BG" sz="2000" dirty="0"/>
              <a:t>, </a:t>
            </a:r>
            <a:r>
              <a:rPr lang="en-US" sz="2000" dirty="0"/>
              <a:t>Twitter</a:t>
            </a:r>
            <a:r>
              <a:rPr lang="bg-BG" sz="2000" dirty="0"/>
              <a:t>, </a:t>
            </a:r>
            <a:r>
              <a:rPr lang="en-US" sz="2000" dirty="0"/>
              <a:t>Facebook </a:t>
            </a:r>
            <a:r>
              <a:rPr lang="bg-BG" sz="2000" dirty="0"/>
              <a:t>и др</a:t>
            </a:r>
            <a:r>
              <a:rPr lang="bg-BG" sz="2000" dirty="0" smtClean="0"/>
              <a:t>.</a:t>
            </a:r>
            <a:endParaRPr lang="en-US" sz="1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4281" r="3208"/>
          <a:stretch/>
        </p:blipFill>
        <p:spPr>
          <a:xfrm>
            <a:off x="6331131" y="1609069"/>
            <a:ext cx="5593057" cy="448811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10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Примерер шаблон</a:t>
            </a:r>
            <a:r>
              <a:rPr lang="en-US" dirty="0" smtClean="0"/>
              <a:t> </a:t>
            </a:r>
            <a:r>
              <a:rPr lang="fr-FR" dirty="0" smtClean="0"/>
              <a:t>Business C</a:t>
            </a:r>
            <a:r>
              <a:rPr lang="en-US" dirty="0" smtClean="0"/>
              <a:t>ard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Blue lights business card</a:t>
            </a:r>
            <a:r>
              <a:rPr lang="bg-BG" dirty="0"/>
              <a:t>, </a:t>
            </a:r>
            <a:r>
              <a:rPr lang="en-US" dirty="0"/>
              <a:t>Word</a:t>
            </a:r>
            <a:r>
              <a:rPr lang="bg-BG" dirty="0"/>
              <a:t>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1757"/>
          <a:stretch/>
        </p:blipFill>
        <p:spPr>
          <a:xfrm>
            <a:off x="84825" y="931817"/>
            <a:ext cx="11993964" cy="347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20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ЧАСТ 5: </a:t>
            </a:r>
            <a:br>
              <a:rPr lang="bg-BG" dirty="0" smtClean="0"/>
            </a:br>
            <a:r>
              <a:rPr lang="bg-BG" dirty="0" smtClean="0"/>
              <a:t>ПРЕЗЕНТАЦИЯ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GB" dirty="0" smtClean="0"/>
              <a:t>Microsoft </a:t>
            </a:r>
            <a:r>
              <a:rPr lang="en-GB" dirty="0" smtClean="0"/>
              <a:t>PowerPoint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60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Структура на файла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 smtClean="0"/>
              <a:t> </a:t>
            </a:r>
            <a:r>
              <a:rPr lang="bg-BG" dirty="0"/>
              <a:t>Компютърната презентация в PowerPoint и подбните му програми се състои от </a:t>
            </a:r>
            <a:r>
              <a:rPr lang="bg-BG" dirty="0" smtClean="0"/>
              <a:t>слайдове.</a:t>
            </a:r>
          </a:p>
          <a:p>
            <a:r>
              <a:rPr lang="bg-BG" dirty="0"/>
              <a:t> </a:t>
            </a:r>
            <a:r>
              <a:rPr lang="bg-BG" dirty="0" smtClean="0"/>
              <a:t>Всеки </a:t>
            </a:r>
            <a:r>
              <a:rPr lang="bg-BG" dirty="0"/>
              <a:t>слайд представлява един кадър (страница) от </a:t>
            </a:r>
            <a:r>
              <a:rPr lang="bg-BG" dirty="0" smtClean="0"/>
              <a:t>презентацията.</a:t>
            </a:r>
          </a:p>
          <a:p>
            <a:r>
              <a:rPr lang="bg-BG" dirty="0"/>
              <a:t> </a:t>
            </a:r>
            <a:r>
              <a:rPr lang="bg-BG" dirty="0" smtClean="0"/>
              <a:t>Програмата </a:t>
            </a:r>
            <a:r>
              <a:rPr lang="bg-BG" dirty="0"/>
              <a:t>предлага избор от </a:t>
            </a:r>
            <a:r>
              <a:rPr lang="bg-BG" dirty="0" smtClean="0"/>
              <a:t>теми с готови шаблони с различен дизайн </a:t>
            </a:r>
            <a:r>
              <a:rPr lang="bg-BG" dirty="0"/>
              <a:t>на </a:t>
            </a:r>
            <a:r>
              <a:rPr lang="bg-BG" dirty="0" smtClean="0"/>
              <a:t>слайдовете.</a:t>
            </a:r>
          </a:p>
          <a:p>
            <a:r>
              <a:rPr lang="bg-BG" dirty="0"/>
              <a:t> </a:t>
            </a:r>
            <a:r>
              <a:rPr lang="bg-BG" dirty="0" smtClean="0"/>
              <a:t>Всеки дизайн поддържа набор от различните </a:t>
            </a:r>
            <a:r>
              <a:rPr lang="bg-BG" dirty="0"/>
              <a:t>изгледи на </a:t>
            </a:r>
            <a:r>
              <a:rPr lang="bg-BG" dirty="0" smtClean="0"/>
              <a:t>слайдове със  </a:t>
            </a:r>
            <a:r>
              <a:rPr lang="bg-BG" dirty="0"/>
              <a:t>сходен дизайн и цветова </a:t>
            </a:r>
            <a:r>
              <a:rPr lang="bg-BG" dirty="0" smtClean="0"/>
              <a:t>гама. Това позволява избор на подходящ формат </a:t>
            </a:r>
            <a:r>
              <a:rPr lang="bg-BG" dirty="0"/>
              <a:t>за изразяване на различно съдържание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2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Примерни теми за дизайн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558" y="1620838"/>
            <a:ext cx="11754883" cy="467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5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Структура на слайд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bg-BG" dirty="0" smtClean="0"/>
              <a:t> Слайдът е изграден </a:t>
            </a:r>
            <a:r>
              <a:rPr lang="bg-BG" dirty="0"/>
              <a:t>от текстови </a:t>
            </a:r>
            <a:r>
              <a:rPr lang="bg-BG" dirty="0" smtClean="0"/>
              <a:t>прозорци на </a:t>
            </a:r>
            <a:r>
              <a:rPr lang="bg-BG" dirty="0" smtClean="0"/>
              <a:t>едноцветен </a:t>
            </a:r>
            <a:r>
              <a:rPr lang="bg-BG" dirty="0"/>
              <a:t>или многоцветен фон. </a:t>
            </a:r>
            <a:endParaRPr lang="bg-BG" dirty="0" smtClean="0"/>
          </a:p>
          <a:p>
            <a:r>
              <a:rPr lang="bg-BG" dirty="0"/>
              <a:t> </a:t>
            </a:r>
            <a:r>
              <a:rPr lang="bg-BG" dirty="0" smtClean="0"/>
              <a:t>В </a:t>
            </a:r>
            <a:r>
              <a:rPr lang="bg-BG" dirty="0"/>
              <a:t>отделните текстови прозорци се изписва текст или се вмъкват </a:t>
            </a:r>
            <a:r>
              <a:rPr lang="bg-BG" dirty="0" smtClean="0"/>
              <a:t>мултимедийни елементи.</a:t>
            </a:r>
          </a:p>
          <a:p>
            <a:r>
              <a:rPr lang="bg-BG" dirty="0"/>
              <a:t> </a:t>
            </a:r>
            <a:r>
              <a:rPr lang="bg-BG" dirty="0" smtClean="0"/>
              <a:t>В </a:t>
            </a:r>
            <a:r>
              <a:rPr lang="bg-BG" dirty="0"/>
              <a:t>текстовите прозорци на </a:t>
            </a:r>
            <a:r>
              <a:rPr lang="bg-BG" dirty="0" smtClean="0"/>
              <a:t>празния </a:t>
            </a:r>
            <a:r>
              <a:rPr lang="bg-BG" dirty="0"/>
              <a:t>слайд има примерен текст, който указва какво се очаква да се напише в </a:t>
            </a:r>
            <a:r>
              <a:rPr lang="bg-BG" dirty="0" smtClean="0"/>
              <a:t>прозореца </a:t>
            </a:r>
            <a:r>
              <a:rPr lang="bg-BG" dirty="0"/>
              <a:t>и как ще </a:t>
            </a:r>
            <a:r>
              <a:rPr lang="bg-BG" dirty="0" smtClean="0"/>
              <a:t>изглежда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35039" y="1780849"/>
            <a:ext cx="5973762" cy="338456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936479" y="5166145"/>
            <a:ext cx="4170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i="1" dirty="0" smtClean="0">
                <a:solidFill>
                  <a:schemeClr val="bg2">
                    <a:lumMod val="50000"/>
                  </a:schemeClr>
                </a:solidFill>
              </a:rPr>
              <a:t>Тема </a:t>
            </a:r>
            <a:r>
              <a:rPr lang="en-US" i="1" dirty="0" smtClean="0">
                <a:solidFill>
                  <a:schemeClr val="bg2">
                    <a:lumMod val="50000"/>
                  </a:schemeClr>
                </a:solidFill>
              </a:rPr>
              <a:t>Berlin,</a:t>
            </a:r>
            <a:r>
              <a:rPr lang="bg-BG" i="1" dirty="0" smtClean="0">
                <a:solidFill>
                  <a:schemeClr val="bg2">
                    <a:lumMod val="50000"/>
                  </a:schemeClr>
                </a:solidFill>
              </a:rPr>
              <a:t> шаблон за</a:t>
            </a:r>
            <a:r>
              <a:rPr lang="en-US" i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bg-BG" i="1" dirty="0" smtClean="0">
                <a:solidFill>
                  <a:schemeClr val="bg2">
                    <a:lumMod val="50000"/>
                  </a:schemeClr>
                </a:solidFill>
              </a:rPr>
              <a:t>заглавен слайд. </a:t>
            </a:r>
            <a:br>
              <a:rPr lang="bg-BG" i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bg-BG" i="1" dirty="0" smtClean="0">
                <a:solidFill>
                  <a:schemeClr val="bg2">
                    <a:lumMod val="50000"/>
                  </a:schemeClr>
                </a:solidFill>
              </a:rPr>
              <a:t>Виждат се текстовите прозорци</a:t>
            </a:r>
            <a:endParaRPr lang="en-US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84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7447085" cy="1450757"/>
          </a:xfrm>
        </p:spPr>
        <p:txBody>
          <a:bodyPr/>
          <a:lstStyle/>
          <a:p>
            <a:r>
              <a:rPr lang="bg-BG" dirty="0" smtClean="0"/>
              <a:t>Структура на страница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0" y="1621226"/>
            <a:ext cx="7447085" cy="4680000"/>
          </a:xfrm>
        </p:spPr>
        <p:txBody>
          <a:bodyPr/>
          <a:lstStyle/>
          <a:p>
            <a:r>
              <a:rPr lang="bg-BG" dirty="0" smtClean="0"/>
              <a:t> Текстово поле (в розово)</a:t>
            </a:r>
          </a:p>
          <a:p>
            <a:r>
              <a:rPr lang="bg-BG" dirty="0" smtClean="0"/>
              <a:t> Маргинални полета (в жълто)</a:t>
            </a:r>
          </a:p>
          <a:p>
            <a:pPr marL="200025" lvl="1" indent="0">
              <a:buNone/>
            </a:pPr>
            <a:r>
              <a:rPr lang="bg-BG" dirty="0" smtClean="0"/>
              <a:t>размери по подразбиране – 1 инч (2,54 см)</a:t>
            </a:r>
          </a:p>
          <a:p>
            <a:pPr lvl="1"/>
            <a:r>
              <a:rPr lang="bg-BG" dirty="0" smtClean="0"/>
              <a:t>Горен колонтитул (</a:t>
            </a:r>
            <a:r>
              <a:rPr lang="en-GB" dirty="0" smtClean="0"/>
              <a:t>Header</a:t>
            </a:r>
            <a:r>
              <a:rPr lang="bg-BG" dirty="0" smtClean="0"/>
              <a:t>)</a:t>
            </a:r>
            <a:endParaRPr lang="en-GB" dirty="0" smtClean="0"/>
          </a:p>
          <a:p>
            <a:pPr lvl="1"/>
            <a:r>
              <a:rPr lang="bg-BG" dirty="0" smtClean="0"/>
              <a:t>Долен колонтитул (</a:t>
            </a:r>
            <a:r>
              <a:rPr lang="en-GB" dirty="0" smtClean="0"/>
              <a:t>Footer</a:t>
            </a:r>
            <a:r>
              <a:rPr lang="bg-BG" dirty="0" smtClean="0"/>
              <a:t>)</a:t>
            </a:r>
          </a:p>
          <a:p>
            <a:r>
              <a:rPr lang="bg-BG" dirty="0" smtClean="0"/>
              <a:t> Размери на страницата (по подразбиране)</a:t>
            </a:r>
          </a:p>
          <a:p>
            <a:pPr lvl="1"/>
            <a:r>
              <a:rPr lang="bg-BG" dirty="0" smtClean="0"/>
              <a:t>Европейски стандарт – А4 (210 </a:t>
            </a:r>
            <a:r>
              <a:rPr lang="bg-BG" dirty="0"/>
              <a:t>x 297 </a:t>
            </a:r>
            <a:r>
              <a:rPr lang="bg-BG" dirty="0" smtClean="0"/>
              <a:t>мм)</a:t>
            </a:r>
          </a:p>
          <a:p>
            <a:pPr lvl="1"/>
            <a:r>
              <a:rPr lang="bg-BG" dirty="0" smtClean="0"/>
              <a:t>Американски стандарт – </a:t>
            </a:r>
            <a:r>
              <a:rPr lang="en-GB" dirty="0" smtClean="0"/>
              <a:t>Letter </a:t>
            </a:r>
            <a:r>
              <a:rPr lang="bg-BG" dirty="0" smtClean="0"/>
              <a:t>(</a:t>
            </a:r>
            <a:r>
              <a:rPr lang="en-GB" dirty="0"/>
              <a:t>216 x 279</a:t>
            </a:r>
            <a:r>
              <a:rPr lang="bg-BG" dirty="0"/>
              <a:t> мм или 8,5 х 11 инча</a:t>
            </a:r>
            <a:r>
              <a:rPr lang="bg-BG" dirty="0" smtClean="0"/>
              <a:t>)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3268" y="0"/>
            <a:ext cx="4498731" cy="632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60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Пример, тема </a:t>
            </a:r>
            <a:r>
              <a:rPr lang="en-US" dirty="0" smtClean="0"/>
              <a:t>Berlin</a:t>
            </a:r>
            <a:r>
              <a:rPr lang="bg-BG" dirty="0" smtClean="0"/>
              <a:t>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bg-BG" dirty="0"/>
              <a:t>Два различни изгледа на празни слайдове с указани текстови полета за попълване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0" y="765331"/>
            <a:ext cx="12157400" cy="358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6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Избор на тема за дизайн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bg-BG" dirty="0"/>
              <a:t>При отваряне на нов </a:t>
            </a:r>
            <a:r>
              <a:rPr lang="bg-BG" dirty="0" smtClean="0"/>
              <a:t>файл</a:t>
            </a:r>
            <a:r>
              <a:rPr lang="en-US" dirty="0"/>
              <a:t>:</a:t>
            </a:r>
            <a:r>
              <a:rPr lang="bg-BG" dirty="0" smtClean="0"/>
              <a:t> </a:t>
            </a:r>
            <a:r>
              <a:rPr lang="en-US" dirty="0" smtClean="0"/>
              <a:t>File/New  - </a:t>
            </a:r>
            <a:r>
              <a:rPr lang="bg-BG" dirty="0" smtClean="0"/>
              <a:t>посочване на тема</a:t>
            </a:r>
          </a:p>
          <a:p>
            <a:pPr marL="0" indent="0">
              <a:buNone/>
            </a:pPr>
            <a:endParaRPr lang="bg-BG" dirty="0" smtClean="0"/>
          </a:p>
          <a:p>
            <a:pPr marL="0" indent="0">
              <a:buNone/>
            </a:pPr>
            <a:endParaRPr lang="bg-BG" dirty="0"/>
          </a:p>
          <a:p>
            <a:pPr marL="0" indent="0">
              <a:buNone/>
            </a:pPr>
            <a:endParaRPr lang="bg-BG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 </a:t>
            </a:r>
            <a:r>
              <a:rPr lang="bg-BG" dirty="0"/>
              <a:t>Промяна на избрания </a:t>
            </a:r>
            <a:r>
              <a:rPr lang="bg-BG" dirty="0" smtClean="0"/>
              <a:t>шаблон: </a:t>
            </a:r>
            <a:r>
              <a:rPr lang="en-US" dirty="0" smtClean="0"/>
              <a:t>Design/Themes – </a:t>
            </a:r>
            <a:r>
              <a:rPr lang="bg-BG" dirty="0" smtClean="0"/>
              <a:t>избор на нова тема</a:t>
            </a:r>
            <a:endParaRPr lang="en-US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40" y="2122490"/>
            <a:ext cx="11338560" cy="22366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41" y="4910139"/>
            <a:ext cx="11338560" cy="138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7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Добавяне на нов слайд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 smtClean="0"/>
              <a:t> По подразбиране, празната презентация съдържа един заглавен слайд.</a:t>
            </a:r>
          </a:p>
          <a:p>
            <a:r>
              <a:rPr lang="bg-BG" dirty="0"/>
              <a:t> </a:t>
            </a:r>
            <a:r>
              <a:rPr lang="ru-RU" dirty="0" smtClean="0"/>
              <a:t>Добавянето на </a:t>
            </a:r>
            <a:r>
              <a:rPr lang="ru-RU" dirty="0"/>
              <a:t>нов слайд след заглавния </a:t>
            </a:r>
            <a:r>
              <a:rPr lang="ru-RU" dirty="0" smtClean="0"/>
              <a:t>става по три начина:</a:t>
            </a:r>
          </a:p>
          <a:p>
            <a:pPr lvl="1"/>
            <a:r>
              <a:rPr lang="ru-RU" dirty="0" smtClean="0"/>
              <a:t>меню Home</a:t>
            </a:r>
            <a:r>
              <a:rPr lang="ru-RU" dirty="0"/>
              <a:t>, раздел </a:t>
            </a:r>
            <a:r>
              <a:rPr lang="ru-RU" dirty="0" smtClean="0"/>
              <a:t>Slides, бутон </a:t>
            </a:r>
            <a:r>
              <a:rPr lang="ru-RU" dirty="0"/>
              <a:t>Нов Слайд (New Slide) </a:t>
            </a:r>
            <a:endParaRPr lang="ru-RU" dirty="0" smtClean="0"/>
          </a:p>
          <a:p>
            <a:pPr lvl="1"/>
            <a:r>
              <a:rPr lang="ru-RU" dirty="0" smtClean="0"/>
              <a:t>меню </a:t>
            </a:r>
            <a:r>
              <a:rPr lang="ru-RU" dirty="0"/>
              <a:t>Insert, раздел </a:t>
            </a:r>
            <a:r>
              <a:rPr lang="ru-RU" dirty="0" smtClean="0"/>
              <a:t>Slides, бутон </a:t>
            </a:r>
            <a:r>
              <a:rPr lang="ru-RU" dirty="0"/>
              <a:t>Нов Слайд (New </a:t>
            </a:r>
            <a:r>
              <a:rPr lang="ru-RU" dirty="0" smtClean="0"/>
              <a:t>Slide)</a:t>
            </a:r>
          </a:p>
          <a:p>
            <a:pPr lvl="1"/>
            <a:r>
              <a:rPr lang="ru-RU" dirty="0" smtClean="0"/>
              <a:t>натиснете </a:t>
            </a:r>
            <a:r>
              <a:rPr lang="ru-RU" dirty="0"/>
              <a:t>с десния бутон на мишката след заглавния слайд и от контекстното меню изберете иконата Нов Слайд (New Slide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15" y="4302437"/>
            <a:ext cx="8377794" cy="182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6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Структура на презентация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88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Заглавен слайд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bg-BG" dirty="0" smtClean="0"/>
              <a:t> </a:t>
            </a:r>
            <a:r>
              <a:rPr lang="bg-BG" dirty="0"/>
              <a:t>О</a:t>
            </a:r>
            <a:r>
              <a:rPr lang="bg-BG" dirty="0" smtClean="0"/>
              <a:t>пределя </a:t>
            </a:r>
            <a:r>
              <a:rPr lang="bg-BG" dirty="0"/>
              <a:t>стила на </a:t>
            </a:r>
            <a:r>
              <a:rPr lang="bg-BG" dirty="0" smtClean="0"/>
              <a:t>презентацията и първото впечатление от нея</a:t>
            </a:r>
          </a:p>
          <a:p>
            <a:r>
              <a:rPr lang="bg-BG" dirty="0" smtClean="0"/>
              <a:t> </a:t>
            </a:r>
            <a:r>
              <a:rPr lang="bg-BG" dirty="0"/>
              <a:t>Като минимум, </a:t>
            </a:r>
            <a:r>
              <a:rPr lang="bg-BG" dirty="0" smtClean="0"/>
              <a:t>съдържа </a:t>
            </a:r>
            <a:r>
              <a:rPr lang="bg-BG" dirty="0"/>
              <a:t>заглавие и </a:t>
            </a:r>
            <a:r>
              <a:rPr lang="bg-BG" dirty="0" smtClean="0"/>
              <a:t>автор.</a:t>
            </a:r>
          </a:p>
          <a:p>
            <a:r>
              <a:rPr lang="bg-BG" dirty="0"/>
              <a:t> </a:t>
            </a:r>
            <a:r>
              <a:rPr lang="bg-BG" dirty="0" smtClean="0"/>
              <a:t>Допълнителна информация:</a:t>
            </a:r>
          </a:p>
          <a:p>
            <a:pPr lvl="1"/>
            <a:r>
              <a:rPr lang="bg-BG" dirty="0" smtClean="0"/>
              <a:t>подзаглавие</a:t>
            </a:r>
          </a:p>
          <a:p>
            <a:pPr lvl="1"/>
            <a:r>
              <a:rPr lang="bg-BG" dirty="0" smtClean="0"/>
              <a:t>дата</a:t>
            </a:r>
            <a:r>
              <a:rPr lang="bg-BG" dirty="0"/>
              <a:t>, име и място на събитието, на което се представя </a:t>
            </a:r>
            <a:r>
              <a:rPr lang="bg-BG" dirty="0" smtClean="0"/>
              <a:t>презентацията</a:t>
            </a:r>
          </a:p>
          <a:p>
            <a:pPr lvl="1"/>
            <a:r>
              <a:rPr lang="bg-BG" dirty="0" smtClean="0"/>
              <a:t>допълнителни </a:t>
            </a:r>
            <a:r>
              <a:rPr lang="bg-BG" dirty="0"/>
              <a:t>графични елементи </a:t>
            </a:r>
            <a:r>
              <a:rPr lang="bg-BG" dirty="0" smtClean="0"/>
              <a:t>– фон, лого...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18238" y="1800744"/>
            <a:ext cx="5973762" cy="337961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36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Съдържание на презентацията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bg-BG" dirty="0" smtClean="0"/>
              <a:t>Подготовката </a:t>
            </a:r>
            <a:r>
              <a:rPr lang="bg-BG" dirty="0"/>
              <a:t>на </a:t>
            </a:r>
            <a:r>
              <a:rPr lang="bg-BG" dirty="0" smtClean="0"/>
              <a:t>презентация започва </a:t>
            </a:r>
            <a:r>
              <a:rPr lang="bg-BG" dirty="0"/>
              <a:t>преди да отворите </a:t>
            </a:r>
            <a:r>
              <a:rPr lang="en-GB" dirty="0"/>
              <a:t>PowerPoint</a:t>
            </a:r>
            <a:r>
              <a:rPr lang="bg-BG" dirty="0" smtClean="0"/>
              <a:t>.</a:t>
            </a:r>
          </a:p>
          <a:p>
            <a:pPr lvl="1"/>
            <a:r>
              <a:rPr lang="bg-BG" dirty="0"/>
              <a:t>п</a:t>
            </a:r>
            <a:r>
              <a:rPr lang="bg-BG" dirty="0" smtClean="0"/>
              <a:t>омислете </a:t>
            </a:r>
            <a:r>
              <a:rPr lang="bg-BG" dirty="0"/>
              <a:t>каква информация </a:t>
            </a:r>
            <a:r>
              <a:rPr lang="bg-BG" dirty="0" smtClean="0"/>
              <a:t>да включите</a:t>
            </a:r>
          </a:p>
          <a:p>
            <a:pPr lvl="1"/>
            <a:r>
              <a:rPr lang="bg-BG" dirty="0" smtClean="0"/>
              <a:t>как </a:t>
            </a:r>
            <a:r>
              <a:rPr lang="bg-BG" dirty="0"/>
              <a:t>да </a:t>
            </a:r>
            <a:r>
              <a:rPr lang="bg-BG" dirty="0" smtClean="0"/>
              <a:t>структурирате данните така</a:t>
            </a:r>
            <a:r>
              <a:rPr lang="bg-BG" dirty="0"/>
              <a:t>, че да </a:t>
            </a:r>
            <a:r>
              <a:rPr lang="bg-BG" dirty="0" smtClean="0"/>
              <a:t>следват </a:t>
            </a:r>
            <a:r>
              <a:rPr lang="bg-BG" dirty="0"/>
              <a:t>последователно общата </a:t>
            </a:r>
            <a:r>
              <a:rPr lang="bg-BG" dirty="0" smtClean="0"/>
              <a:t>тема</a:t>
            </a:r>
          </a:p>
          <a:p>
            <a:pPr lvl="1"/>
            <a:r>
              <a:rPr lang="bg-BG" dirty="0"/>
              <a:t>как да подредите основните ключови части от темата така, че да образуват </a:t>
            </a:r>
            <a:r>
              <a:rPr lang="bg-BG" dirty="0" smtClean="0"/>
              <a:t>последователно изложение</a:t>
            </a:r>
          </a:p>
          <a:p>
            <a:pPr lvl="1"/>
            <a:r>
              <a:rPr lang="bg-BG" dirty="0" smtClean="0"/>
              <a:t>потърсете и </a:t>
            </a:r>
            <a:r>
              <a:rPr lang="bg-BG" dirty="0"/>
              <a:t>подберете предварително и изображения, които </a:t>
            </a:r>
            <a:r>
              <a:rPr lang="bg-BG" dirty="0" smtClean="0"/>
              <a:t>илюстрират съдържанието</a:t>
            </a:r>
          </a:p>
          <a:p>
            <a:pPr lvl="1"/>
            <a:r>
              <a:rPr lang="bg-BG" dirty="0" smtClean="0"/>
              <a:t>направете папка, в която да записвате всички материали, свързани с презентацията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99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16389" cy="1450975"/>
          </a:xfrm>
        </p:spPr>
        <p:txBody>
          <a:bodyPr/>
          <a:lstStyle/>
          <a:p>
            <a:r>
              <a:rPr lang="bg-BG" dirty="0" smtClean="0"/>
              <a:t>Изгледи на слайдове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20838"/>
            <a:ext cx="7759337" cy="4679950"/>
          </a:xfrm>
        </p:spPr>
        <p:txBody>
          <a:bodyPr/>
          <a:lstStyle/>
          <a:p>
            <a:r>
              <a:rPr lang="bg-BG" dirty="0" smtClean="0"/>
              <a:t> </a:t>
            </a:r>
            <a:r>
              <a:rPr lang="be-BY" dirty="0"/>
              <a:t>Повечето готови шаблони за дизайн на презентация съдържат няколко различни изгледа (</a:t>
            </a:r>
            <a:r>
              <a:rPr lang="en-GB" i="1" dirty="0"/>
              <a:t>Slide Layouts</a:t>
            </a:r>
            <a:r>
              <a:rPr lang="bg-BG" i="1" dirty="0" smtClean="0"/>
              <a:t>) </a:t>
            </a:r>
            <a:r>
              <a:rPr lang="bg-BG" dirty="0" smtClean="0"/>
              <a:t>с различно оформление</a:t>
            </a:r>
          </a:p>
          <a:p>
            <a:r>
              <a:rPr lang="bg-BG" dirty="0" smtClean="0"/>
              <a:t> Подберете </a:t>
            </a:r>
            <a:r>
              <a:rPr lang="bg-BG" dirty="0"/>
              <a:t>подходящ изглед за всеки </a:t>
            </a:r>
            <a:r>
              <a:rPr lang="bg-BG" dirty="0" smtClean="0"/>
              <a:t>слайд в зависимост от съдържанието му</a:t>
            </a:r>
          </a:p>
          <a:p>
            <a:r>
              <a:rPr lang="bg-BG" dirty="0"/>
              <a:t> </a:t>
            </a:r>
            <a:r>
              <a:rPr lang="bg-BG" dirty="0" smtClean="0"/>
              <a:t>Избор и смяна на изглед</a:t>
            </a:r>
          </a:p>
          <a:p>
            <a:pPr lvl="1"/>
            <a:r>
              <a:rPr lang="bg-BG" dirty="0"/>
              <a:t>При отваряне на нов слайд от </a:t>
            </a:r>
            <a:r>
              <a:rPr lang="en-GB" i="1" dirty="0"/>
              <a:t>Home</a:t>
            </a:r>
            <a:r>
              <a:rPr lang="bg-BG" i="1" dirty="0"/>
              <a:t>/</a:t>
            </a:r>
            <a:r>
              <a:rPr lang="en-GB" i="1" dirty="0"/>
              <a:t>New slide</a:t>
            </a:r>
            <a:r>
              <a:rPr lang="bg-BG" dirty="0"/>
              <a:t> или </a:t>
            </a:r>
            <a:r>
              <a:rPr lang="en-GB" i="1" dirty="0"/>
              <a:t>Insert</a:t>
            </a:r>
            <a:r>
              <a:rPr lang="bg-BG" i="1" dirty="0"/>
              <a:t>/</a:t>
            </a:r>
            <a:r>
              <a:rPr lang="en-GB" i="1" dirty="0"/>
              <a:t>New slide</a:t>
            </a:r>
            <a:r>
              <a:rPr lang="en-GB" dirty="0"/>
              <a:t> </a:t>
            </a:r>
            <a:r>
              <a:rPr lang="bg-BG" dirty="0"/>
              <a:t>, като вместо бутона за нов слайд, се натисне стрелката под него.</a:t>
            </a:r>
            <a:endParaRPr lang="en-US" sz="2000" dirty="0"/>
          </a:p>
          <a:p>
            <a:pPr lvl="1"/>
            <a:r>
              <a:rPr lang="bg-BG" dirty="0"/>
              <a:t>При натискане с десен бутон върху вече създаден слайд и избиране от контекстното меню на </a:t>
            </a:r>
            <a:r>
              <a:rPr lang="en-GB" dirty="0" smtClean="0"/>
              <a:t>Layout</a:t>
            </a:r>
            <a:endParaRPr lang="bg-BG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389" y="95057"/>
            <a:ext cx="3956276" cy="620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5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Title/</a:t>
            </a:r>
            <a:r>
              <a:rPr lang="bg-BG" dirty="0"/>
              <a:t>Заглавен слайд 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Обикновено </a:t>
            </a:r>
            <a:r>
              <a:rPr lang="ru-RU" dirty="0"/>
              <a:t>се използва за заглавен </a:t>
            </a:r>
            <a:r>
              <a:rPr lang="ru-RU" dirty="0" smtClean="0"/>
              <a:t>слайд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462" y="222091"/>
            <a:ext cx="8092899" cy="457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49506" y="2341354"/>
            <a:ext cx="110472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bg-BG" dirty="0" smtClean="0"/>
              <a:t>заглавие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49506" y="3279282"/>
            <a:ext cx="148072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bg-BG" dirty="0" smtClean="0"/>
              <a:t>подзаглавие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51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Section Header</a:t>
            </a:r>
            <a:r>
              <a:rPr lang="en-US" dirty="0" smtClean="0"/>
              <a:t>/</a:t>
            </a:r>
            <a:r>
              <a:rPr lang="bg-BG" dirty="0" smtClean="0"/>
              <a:t/>
            </a:r>
            <a:br>
              <a:rPr lang="bg-BG" dirty="0" smtClean="0"/>
            </a:br>
            <a:r>
              <a:rPr lang="bg-BG" dirty="0" smtClean="0"/>
              <a:t>Заглавка </a:t>
            </a:r>
            <a:r>
              <a:rPr lang="bg-BG" dirty="0"/>
              <a:t>на секция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0958" y="1305020"/>
            <a:ext cx="7578725" cy="4289235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bg-BG" sz="2000" dirty="0" smtClean="0"/>
              <a:t>Използва </a:t>
            </a:r>
            <a:r>
              <a:rPr lang="bg-BG" sz="2000" dirty="0"/>
              <a:t>се за обособяване на отделни подтеми в </a:t>
            </a:r>
            <a:r>
              <a:rPr lang="bg-BG" sz="2000" dirty="0" smtClean="0"/>
              <a:t>презентацията</a:t>
            </a:r>
          </a:p>
          <a:p>
            <a:r>
              <a:rPr lang="bg-BG" sz="2000" dirty="0"/>
              <a:t>П</a:t>
            </a:r>
            <a:r>
              <a:rPr lang="bg-BG" sz="2000" dirty="0" smtClean="0"/>
              <a:t>одходящ </a:t>
            </a:r>
            <a:r>
              <a:rPr lang="bg-BG" sz="2000" dirty="0"/>
              <a:t>е и за заключителен слайд, защото наподобява заглавния, но не е напълно еднакъв с него.</a:t>
            </a:r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231341" y="3264718"/>
            <a:ext cx="110472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bg-BG" dirty="0" smtClean="0"/>
              <a:t>заглавие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231341" y="4202646"/>
            <a:ext cx="148072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bg-BG" dirty="0" smtClean="0"/>
              <a:t>подзаглавие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41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Title and Content</a:t>
            </a:r>
            <a:r>
              <a:rPr lang="bg-BG" dirty="0"/>
              <a:t>/Заглавие и съдържание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5059" y="1301528"/>
            <a:ext cx="7578725" cy="4296219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000" dirty="0"/>
              <a:t>С</a:t>
            </a:r>
            <a:r>
              <a:rPr lang="bg-BG" sz="2000" dirty="0" smtClean="0"/>
              <a:t>тандартен </a:t>
            </a:r>
            <a:r>
              <a:rPr lang="bg-BG" sz="2000" dirty="0"/>
              <a:t>изглед за </a:t>
            </a:r>
            <a:r>
              <a:rPr lang="bg-BG" sz="2000" dirty="0" smtClean="0"/>
              <a:t>слайд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000" dirty="0"/>
              <a:t>С</a:t>
            </a:r>
            <a:r>
              <a:rPr lang="bg-BG" sz="2000" dirty="0" smtClean="0"/>
              <a:t>ъдържа поле за заглавие </a:t>
            </a:r>
            <a:r>
              <a:rPr lang="bg-BG" sz="2000" dirty="0"/>
              <a:t>и едно поле за </a:t>
            </a:r>
            <a:r>
              <a:rPr lang="bg-BG" sz="2000" dirty="0" smtClean="0"/>
              <a:t>текст или мултимедия: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bg-BG" sz="1700" dirty="0" smtClean="0"/>
              <a:t>Таблица 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bg-BG" sz="1700" dirty="0" smtClean="0"/>
              <a:t>Изображение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bg-BG" sz="1700" dirty="0" smtClean="0"/>
              <a:t>Диаграма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bg-BG" sz="1700" dirty="0" smtClean="0"/>
              <a:t>Смарт-арт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bg-BG" sz="1700" dirty="0" smtClean="0"/>
              <a:t>Видео</a:t>
            </a:r>
            <a:endParaRPr lang="en-US" sz="17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ru-RU" smtClean="0"/>
              <a:t>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0205421" y="1932307"/>
            <a:ext cx="110472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bg-BG" dirty="0" smtClean="0"/>
              <a:t>заглавие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205421" y="2870235"/>
            <a:ext cx="14874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bg-BG" dirty="0" smtClean="0"/>
              <a:t>съдържание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11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Ориентация на страницата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Portrait (</a:t>
            </a:r>
            <a:r>
              <a:rPr lang="bg-BG" dirty="0" smtClean="0"/>
              <a:t>портрет</a:t>
            </a:r>
            <a:r>
              <a:rPr lang="en-GB" dirty="0" smtClean="0"/>
              <a:t>)</a:t>
            </a:r>
            <a:endParaRPr lang="en-GB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31211" y="2390775"/>
            <a:ext cx="2773253" cy="3910013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/>
              <a:t>Landscape </a:t>
            </a:r>
            <a:r>
              <a:rPr lang="bg-BG" dirty="0" smtClean="0"/>
              <a:t>(пейзаж)</a:t>
            </a:r>
            <a:endParaRPr lang="en-GB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458800" y="2390775"/>
            <a:ext cx="5492637" cy="3910013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02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Two Content</a:t>
            </a:r>
            <a:r>
              <a:rPr lang="bg-BG" dirty="0"/>
              <a:t>/Две съдържания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75" y="1307707"/>
            <a:ext cx="7578725" cy="428386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bg-BG" sz="2000" dirty="0"/>
              <a:t>В</a:t>
            </a:r>
            <a:r>
              <a:rPr lang="bg-BG" sz="2000" dirty="0" smtClean="0"/>
              <a:t>ключва </a:t>
            </a:r>
            <a:r>
              <a:rPr lang="bg-BG" sz="2000" dirty="0"/>
              <a:t>заглавие и две полета. </a:t>
            </a:r>
            <a:endParaRPr lang="bg-BG" sz="2000" dirty="0" smtClean="0"/>
          </a:p>
          <a:p>
            <a:r>
              <a:rPr lang="bg-BG" sz="2000" dirty="0" smtClean="0"/>
              <a:t>Подходящ </a:t>
            </a:r>
            <a:r>
              <a:rPr lang="bg-BG" sz="2000" dirty="0"/>
              <a:t>е </a:t>
            </a:r>
            <a:r>
              <a:rPr lang="bg-BG" sz="2000" dirty="0" smtClean="0"/>
              <a:t>за: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000" dirty="0" smtClean="0"/>
              <a:t>два </a:t>
            </a:r>
            <a:r>
              <a:rPr lang="bg-BG" sz="2000" dirty="0"/>
              <a:t>текстови </a:t>
            </a:r>
            <a:r>
              <a:rPr lang="bg-BG" sz="2000" dirty="0" smtClean="0"/>
              <a:t>блока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000" dirty="0" smtClean="0"/>
              <a:t>текст </a:t>
            </a:r>
            <a:r>
              <a:rPr lang="bg-BG" sz="2000" dirty="0"/>
              <a:t>и </a:t>
            </a:r>
            <a:r>
              <a:rPr lang="bg-BG" sz="2000" dirty="0" smtClean="0"/>
              <a:t>мултимедия към </a:t>
            </a:r>
            <a:r>
              <a:rPr lang="bg-BG" sz="2000" dirty="0"/>
              <a:t>него</a:t>
            </a:r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ru-RU" smtClean="0"/>
              <a:t>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967314" y="1932307"/>
            <a:ext cx="110472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bg-BG" dirty="0" smtClean="0"/>
              <a:t>заглавие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45737" y="3253417"/>
            <a:ext cx="1696105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bg-BG" dirty="0" smtClean="0"/>
              <a:t>Съдържание 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223987" y="3253417"/>
            <a:ext cx="1696105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bg-BG" dirty="0" smtClean="0"/>
              <a:t>Съдържание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5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342" y="1308176"/>
            <a:ext cx="7578725" cy="42829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Comparison</a:t>
            </a:r>
            <a:r>
              <a:rPr lang="bg-BG" dirty="0" smtClean="0"/>
              <a:t>/</a:t>
            </a:r>
            <a:br>
              <a:rPr lang="bg-BG" dirty="0" smtClean="0"/>
            </a:br>
            <a:r>
              <a:rPr lang="bg-BG" dirty="0" smtClean="0"/>
              <a:t>Сравнение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Включва основното заглавие и </a:t>
            </a:r>
            <a:r>
              <a:rPr lang="ru-RU" sz="2000" dirty="0"/>
              <a:t>два блока с две поздаглавия. </a:t>
            </a:r>
            <a:endParaRPr lang="ru-RU" sz="2000" dirty="0" smtClean="0"/>
          </a:p>
          <a:p>
            <a:r>
              <a:rPr lang="ru-RU" sz="2000" dirty="0" smtClean="0"/>
              <a:t>Подходящ </a:t>
            </a:r>
            <a:r>
              <a:rPr lang="ru-RU" sz="2000" dirty="0"/>
              <a:t>е за сравняване на две </a:t>
            </a:r>
            <a:r>
              <a:rPr lang="ru-RU" sz="2000" dirty="0" smtClean="0"/>
              <a:t>подтеми.</a:t>
            </a:r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ru-RU" smtClean="0"/>
              <a:t>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967314" y="1932307"/>
            <a:ext cx="110472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bg-BG" dirty="0" smtClean="0"/>
              <a:t>заглавие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45737" y="3471132"/>
            <a:ext cx="1696105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bg-BG" dirty="0" smtClean="0"/>
              <a:t>Съдържание 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223987" y="3471132"/>
            <a:ext cx="1696105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bg-BG" dirty="0" smtClean="0"/>
              <a:t>Съдържание 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41842" y="2556438"/>
            <a:ext cx="1490344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bg-BG" dirty="0" smtClean="0"/>
              <a:t>подзаглавия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62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Content </a:t>
            </a:r>
            <a:r>
              <a:rPr lang="en-GB" dirty="0"/>
              <a:t>with caption</a:t>
            </a:r>
            <a:r>
              <a:rPr lang="bg-BG" dirty="0" smtClean="0"/>
              <a:t>/</a:t>
            </a:r>
            <a:br>
              <a:rPr lang="bg-BG" dirty="0" smtClean="0"/>
            </a:br>
            <a:r>
              <a:rPr lang="bg-BG" dirty="0" smtClean="0"/>
              <a:t>Съдържание </a:t>
            </a:r>
            <a:r>
              <a:rPr lang="bg-BG" dirty="0"/>
              <a:t>с надпис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3767" y="1304309"/>
            <a:ext cx="7578725" cy="4290657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bg-BG" sz="2000" dirty="0" smtClean="0"/>
              <a:t>Включва малко поле за заглавието и още едно за пояснителен текст.</a:t>
            </a:r>
          </a:p>
          <a:p>
            <a:r>
              <a:rPr lang="bg-BG" sz="2000" dirty="0" smtClean="0"/>
              <a:t>Основното поле на този изглед е за текстово или мултимедийно съдържание</a:t>
            </a:r>
          </a:p>
          <a:p>
            <a:r>
              <a:rPr lang="bg-BG" sz="2000" i="1" dirty="0" smtClean="0">
                <a:solidFill>
                  <a:schemeClr val="accent2"/>
                </a:solidFill>
              </a:rPr>
              <a:t>(този слайд е с такъв изглед)</a:t>
            </a:r>
            <a:endParaRPr lang="bg-BG" sz="2000" i="1" dirty="0">
              <a:solidFill>
                <a:schemeClr val="accent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ru-RU" smtClean="0"/>
              <a:t>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967314" y="1932307"/>
            <a:ext cx="110472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bg-BG" dirty="0" smtClean="0"/>
              <a:t>заглавие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88975" y="3227285"/>
            <a:ext cx="2191690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bg-BG" dirty="0" smtClean="0"/>
              <a:t>пояснителен текст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919180" y="3227285"/>
            <a:ext cx="242681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bg-BG" dirty="0" smtClean="0"/>
              <a:t>основно съдържание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84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Picture </a:t>
            </a:r>
            <a:r>
              <a:rPr lang="en-GB" dirty="0"/>
              <a:t>with </a:t>
            </a:r>
            <a:r>
              <a:rPr lang="en-GB" dirty="0" smtClean="0"/>
              <a:t>caption</a:t>
            </a:r>
            <a:r>
              <a:rPr lang="bg-BG" dirty="0" smtClean="0"/>
              <a:t>/</a:t>
            </a:r>
            <a:br>
              <a:rPr lang="bg-BG" dirty="0" smtClean="0"/>
            </a:br>
            <a:r>
              <a:rPr lang="bg-BG" dirty="0" smtClean="0"/>
              <a:t>Картинка </a:t>
            </a:r>
            <a:r>
              <a:rPr lang="bg-BG" dirty="0"/>
              <a:t>с надпис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5054" y="1308876"/>
            <a:ext cx="7578725" cy="428152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bg-BG" sz="2000" dirty="0" smtClean="0"/>
              <a:t>В</a:t>
            </a:r>
            <a:r>
              <a:rPr lang="en-GB" sz="2000" dirty="0" smtClean="0"/>
              <a:t>ключва</a:t>
            </a:r>
            <a:r>
              <a:rPr lang="en-GB" sz="2000" dirty="0" smtClean="0"/>
              <a:t> </a:t>
            </a:r>
            <a:r>
              <a:rPr lang="en-GB" sz="2000" dirty="0"/>
              <a:t>малко</a:t>
            </a:r>
            <a:r>
              <a:rPr lang="en-GB" sz="2000" dirty="0"/>
              <a:t> </a:t>
            </a:r>
            <a:r>
              <a:rPr lang="en-GB" sz="2000" dirty="0"/>
              <a:t>поле</a:t>
            </a:r>
            <a:r>
              <a:rPr lang="en-GB" sz="2000" dirty="0"/>
              <a:t> </a:t>
            </a:r>
            <a:r>
              <a:rPr lang="en-GB" sz="2000" dirty="0"/>
              <a:t>за</a:t>
            </a:r>
            <a:r>
              <a:rPr lang="en-GB" sz="2000" dirty="0"/>
              <a:t> </a:t>
            </a:r>
            <a:r>
              <a:rPr lang="en-GB" sz="2000" dirty="0"/>
              <a:t>заглавието</a:t>
            </a:r>
            <a:r>
              <a:rPr lang="en-GB" sz="2000" dirty="0"/>
              <a:t> и </a:t>
            </a:r>
            <a:r>
              <a:rPr lang="en-GB" sz="2000" dirty="0"/>
              <a:t>още</a:t>
            </a:r>
            <a:r>
              <a:rPr lang="en-GB" sz="2000" dirty="0"/>
              <a:t> </a:t>
            </a:r>
            <a:r>
              <a:rPr lang="en-GB" sz="2000" dirty="0"/>
              <a:t>едно</a:t>
            </a:r>
            <a:r>
              <a:rPr lang="en-GB" sz="2000" dirty="0"/>
              <a:t> </a:t>
            </a:r>
            <a:r>
              <a:rPr lang="en-GB" sz="2000" dirty="0"/>
              <a:t>за</a:t>
            </a:r>
            <a:r>
              <a:rPr lang="en-GB" sz="2000" dirty="0"/>
              <a:t> </a:t>
            </a:r>
            <a:r>
              <a:rPr lang="en-GB" sz="2000" dirty="0"/>
              <a:t>пояснителен</a:t>
            </a:r>
            <a:r>
              <a:rPr lang="en-GB" sz="2000" dirty="0"/>
              <a:t> </a:t>
            </a:r>
            <a:r>
              <a:rPr lang="en-GB" sz="2000" dirty="0"/>
              <a:t>текст</a:t>
            </a:r>
            <a:r>
              <a:rPr lang="en-GB" sz="2000" dirty="0"/>
              <a:t>. </a:t>
            </a:r>
            <a:endParaRPr lang="bg-BG" sz="2000" dirty="0" smtClean="0"/>
          </a:p>
          <a:p>
            <a:r>
              <a:rPr lang="en-GB" sz="2000" dirty="0" smtClean="0"/>
              <a:t>Основното</a:t>
            </a:r>
            <a:r>
              <a:rPr lang="en-GB" sz="2000" dirty="0" smtClean="0"/>
              <a:t> </a:t>
            </a:r>
            <a:r>
              <a:rPr lang="en-GB" sz="2000" dirty="0"/>
              <a:t>поле</a:t>
            </a:r>
            <a:r>
              <a:rPr lang="en-GB" sz="2000" dirty="0"/>
              <a:t> </a:t>
            </a:r>
            <a:r>
              <a:rPr lang="en-GB" sz="2000" dirty="0"/>
              <a:t>на</a:t>
            </a:r>
            <a:r>
              <a:rPr lang="en-GB" sz="2000" dirty="0"/>
              <a:t> </a:t>
            </a:r>
            <a:r>
              <a:rPr lang="en-GB" sz="2000" dirty="0"/>
              <a:t>този</a:t>
            </a:r>
            <a:r>
              <a:rPr lang="en-GB" sz="2000" dirty="0"/>
              <a:t> </a:t>
            </a:r>
            <a:r>
              <a:rPr lang="en-GB" sz="2000" dirty="0"/>
              <a:t>изглед</a:t>
            </a:r>
            <a:r>
              <a:rPr lang="en-GB" sz="2000" dirty="0"/>
              <a:t> е </a:t>
            </a:r>
            <a:r>
              <a:rPr lang="en-GB" sz="2000" dirty="0"/>
              <a:t>за</a:t>
            </a:r>
            <a:r>
              <a:rPr lang="en-GB" sz="2000" dirty="0"/>
              <a:t> </a:t>
            </a:r>
            <a:r>
              <a:rPr lang="en-GB" sz="2000" dirty="0"/>
              <a:t>изображение</a:t>
            </a:r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ru-RU" smtClean="0"/>
              <a:t>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967314" y="1932307"/>
            <a:ext cx="110472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bg-BG" dirty="0" smtClean="0"/>
              <a:t>заглавие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88975" y="3227285"/>
            <a:ext cx="2191690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bg-BG" dirty="0" smtClean="0"/>
              <a:t>пояснителен текст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919180" y="3227285"/>
            <a:ext cx="1574277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bg-BG" dirty="0" smtClean="0"/>
              <a:t>изображение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54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Title only</a:t>
            </a:r>
            <a:r>
              <a:rPr lang="bg-BG" dirty="0" smtClean="0"/>
              <a:t>/</a:t>
            </a:r>
            <a:br>
              <a:rPr lang="bg-BG" dirty="0" smtClean="0"/>
            </a:br>
            <a:r>
              <a:rPr lang="bg-BG" dirty="0" smtClean="0"/>
              <a:t>Само </a:t>
            </a:r>
            <a:r>
              <a:rPr lang="bg-BG" dirty="0"/>
              <a:t>заглавие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1514" y="1310047"/>
            <a:ext cx="7578725" cy="427918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bg-BG" sz="2000" dirty="0" smtClean="0"/>
              <a:t>Този изглед </a:t>
            </a:r>
            <a:r>
              <a:rPr lang="en-GB" sz="2000" dirty="0"/>
              <a:t>съдържа</a:t>
            </a:r>
            <a:r>
              <a:rPr lang="en-GB" sz="2000" dirty="0"/>
              <a:t> </a:t>
            </a:r>
            <a:r>
              <a:rPr lang="en-GB" sz="2000" dirty="0"/>
              <a:t>само</a:t>
            </a:r>
            <a:r>
              <a:rPr lang="en-GB" sz="2000" dirty="0"/>
              <a:t> </a:t>
            </a:r>
            <a:r>
              <a:rPr lang="en-GB" sz="2000" dirty="0"/>
              <a:t>заглавие</a:t>
            </a:r>
            <a:r>
              <a:rPr lang="en-GB" sz="2000" dirty="0"/>
              <a:t>. </a:t>
            </a:r>
            <a:endParaRPr lang="bg-BG" sz="2000" dirty="0" smtClean="0"/>
          </a:p>
          <a:p>
            <a:r>
              <a:rPr lang="en-GB" sz="2000" dirty="0" smtClean="0"/>
              <a:t>Подходящ</a:t>
            </a:r>
            <a:r>
              <a:rPr lang="en-GB" sz="2000" dirty="0" smtClean="0"/>
              <a:t> </a:t>
            </a:r>
            <a:r>
              <a:rPr lang="bg-BG" sz="2000" dirty="0" smtClean="0"/>
              <a:t>е </a:t>
            </a:r>
            <a:r>
              <a:rPr lang="en-GB" sz="2000" dirty="0" smtClean="0"/>
              <a:t>за</a:t>
            </a:r>
            <a:r>
              <a:rPr lang="en-GB" sz="2000" dirty="0" smtClean="0"/>
              <a:t> </a:t>
            </a:r>
            <a:r>
              <a:rPr lang="bg-BG" sz="2000" dirty="0" smtClean="0"/>
              <a:t>големи, пейзажно ориентирани </a:t>
            </a:r>
            <a:r>
              <a:rPr lang="en-GB" sz="2000" dirty="0" smtClean="0"/>
              <a:t>изображения</a:t>
            </a:r>
            <a:r>
              <a:rPr lang="en-GB" sz="2000" dirty="0"/>
              <a:t>, </a:t>
            </a:r>
            <a:r>
              <a:rPr lang="en-GB" sz="2000" dirty="0"/>
              <a:t>таблици</a:t>
            </a:r>
            <a:r>
              <a:rPr lang="en-GB" sz="2000" dirty="0"/>
              <a:t>, </a:t>
            </a:r>
            <a:r>
              <a:rPr lang="en-GB" sz="2000" dirty="0"/>
              <a:t>диаграми</a:t>
            </a:r>
            <a:r>
              <a:rPr lang="bg-BG" sz="2000" dirty="0"/>
              <a:t>...</a:t>
            </a:r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ru-RU" smtClean="0"/>
              <a:t>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967314" y="1932307"/>
            <a:ext cx="110472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bg-BG" dirty="0" smtClean="0"/>
              <a:t>заглавие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74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Blank</a:t>
            </a:r>
            <a:r>
              <a:rPr lang="bg-BG" dirty="0" smtClean="0"/>
              <a:t>/</a:t>
            </a:r>
            <a:br>
              <a:rPr lang="bg-BG" dirty="0" smtClean="0"/>
            </a:br>
            <a:r>
              <a:rPr lang="bg-BG" dirty="0" smtClean="0"/>
              <a:t>Празен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1510" y="1310047"/>
            <a:ext cx="7578725" cy="427918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bg-BG" sz="2000" dirty="0" err="1"/>
              <a:t>Н</a:t>
            </a:r>
            <a:r>
              <a:rPr lang="en-GB" sz="2000" dirty="0" smtClean="0"/>
              <a:t>яма</a:t>
            </a:r>
            <a:r>
              <a:rPr lang="en-GB" sz="2000" dirty="0" smtClean="0"/>
              <a:t> </a:t>
            </a:r>
            <a:r>
              <a:rPr lang="en-GB" sz="2000" dirty="0"/>
              <a:t>никави</a:t>
            </a:r>
            <a:r>
              <a:rPr lang="en-GB" sz="2000" dirty="0"/>
              <a:t> </a:t>
            </a:r>
            <a:r>
              <a:rPr lang="en-GB" sz="2000" dirty="0" smtClean="0"/>
              <a:t>полета</a:t>
            </a:r>
            <a:r>
              <a:rPr lang="bg-BG" sz="2000" dirty="0" smtClean="0"/>
              <a:t> за попълване</a:t>
            </a:r>
            <a:r>
              <a:rPr lang="en-GB" sz="2000" dirty="0" smtClean="0"/>
              <a:t>.</a:t>
            </a:r>
            <a:endParaRPr lang="bg-BG" sz="2000" dirty="0" smtClean="0"/>
          </a:p>
          <a:p>
            <a:r>
              <a:rPr lang="en-GB" sz="2000" dirty="0" smtClean="0"/>
              <a:t>Подходящ</a:t>
            </a:r>
            <a:r>
              <a:rPr lang="en-GB" sz="2000" dirty="0" smtClean="0"/>
              <a:t> </a:t>
            </a:r>
            <a:r>
              <a:rPr lang="en-GB" sz="2000" dirty="0" smtClean="0"/>
              <a:t>за</a:t>
            </a:r>
            <a:r>
              <a:rPr lang="bg-BG" sz="2000" dirty="0" smtClean="0"/>
              <a:t> </a:t>
            </a:r>
            <a:r>
              <a:rPr lang="en-GB" sz="2000" dirty="0" smtClean="0"/>
              <a:t>големи</a:t>
            </a:r>
            <a:r>
              <a:rPr lang="en-GB" sz="2000" dirty="0" smtClean="0"/>
              <a:t> </a:t>
            </a:r>
            <a:r>
              <a:rPr lang="en-GB" sz="2000" dirty="0"/>
              <a:t>изображения</a:t>
            </a:r>
            <a:r>
              <a:rPr lang="en-GB" sz="2000" dirty="0"/>
              <a:t>, </a:t>
            </a:r>
            <a:r>
              <a:rPr lang="en-GB" sz="2000" dirty="0"/>
              <a:t>таблици</a:t>
            </a:r>
            <a:r>
              <a:rPr lang="en-GB" sz="2000" dirty="0"/>
              <a:t>, </a:t>
            </a:r>
            <a:r>
              <a:rPr lang="en-GB" sz="2000" dirty="0"/>
              <a:t>диаграми</a:t>
            </a:r>
            <a:r>
              <a:rPr lang="en-GB" sz="2000" dirty="0"/>
              <a:t>, </a:t>
            </a:r>
            <a:r>
              <a:rPr lang="en-GB" sz="2000" dirty="0"/>
              <a:t>медия</a:t>
            </a:r>
            <a:r>
              <a:rPr lang="en-GB" sz="2000" dirty="0"/>
              <a:t>, </a:t>
            </a:r>
            <a:r>
              <a:rPr lang="en-GB" sz="2000" dirty="0"/>
              <a:t>използвани</a:t>
            </a:r>
            <a:r>
              <a:rPr lang="en-GB" sz="2000" dirty="0"/>
              <a:t> </a:t>
            </a:r>
            <a:r>
              <a:rPr lang="en-GB" sz="2000" dirty="0"/>
              <a:t>за</a:t>
            </a:r>
            <a:r>
              <a:rPr lang="en-GB" sz="2000" dirty="0"/>
              <a:t> </a:t>
            </a:r>
            <a:r>
              <a:rPr lang="en-GB" sz="2000" dirty="0"/>
              <a:t>илюстриране</a:t>
            </a:r>
            <a:r>
              <a:rPr lang="en-GB" sz="2000" dirty="0"/>
              <a:t> </a:t>
            </a:r>
            <a:r>
              <a:rPr lang="en-GB" sz="2000" dirty="0"/>
              <a:t>съдържанието</a:t>
            </a:r>
            <a:r>
              <a:rPr lang="en-GB" sz="2000" dirty="0"/>
              <a:t> </a:t>
            </a:r>
            <a:r>
              <a:rPr lang="en-GB" sz="2000" dirty="0"/>
              <a:t>на</a:t>
            </a:r>
            <a:r>
              <a:rPr lang="en-GB" sz="2000" dirty="0"/>
              <a:t> </a:t>
            </a:r>
            <a:r>
              <a:rPr lang="en-GB" sz="2000" dirty="0"/>
              <a:t>предходен</a:t>
            </a:r>
            <a:r>
              <a:rPr lang="en-GB" sz="2000" dirty="0"/>
              <a:t> </a:t>
            </a:r>
            <a:r>
              <a:rPr lang="en-GB" sz="2000" dirty="0"/>
              <a:t>слайд</a:t>
            </a:r>
            <a:r>
              <a:rPr lang="bg-BG" sz="2000" dirty="0"/>
              <a:t>.</a:t>
            </a:r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ru-RU" smtClean="0"/>
              <a:t>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78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Стил на писане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1186595"/>
              </p:ext>
            </p:extLst>
          </p:nvPr>
        </p:nvGraphicFramePr>
        <p:xfrm>
          <a:off x="313508" y="1820091"/>
          <a:ext cx="11564984" cy="4249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ru-RU" smtClean="0"/>
              <a:t>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26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Структуриране на текста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sz="3200" dirty="0" smtClean="0"/>
              <a:t> </a:t>
            </a:r>
            <a:r>
              <a:rPr lang="bg-BG" sz="3200" b="1" dirty="0" smtClean="0"/>
              <a:t>Нива</a:t>
            </a:r>
            <a:r>
              <a:rPr lang="bg-BG" sz="3200" dirty="0" smtClean="0"/>
              <a:t> </a:t>
            </a:r>
            <a:r>
              <a:rPr lang="bg-BG" sz="3200" dirty="0"/>
              <a:t>и </a:t>
            </a:r>
            <a:r>
              <a:rPr lang="bg-BG" sz="3200" b="1" dirty="0"/>
              <a:t>поднива</a:t>
            </a:r>
            <a:r>
              <a:rPr lang="bg-BG" sz="3200" dirty="0"/>
              <a:t> с отстъпи.</a:t>
            </a:r>
            <a:endParaRPr lang="en-US" dirty="0"/>
          </a:p>
          <a:p>
            <a:r>
              <a:rPr lang="bg-BG" sz="3200" dirty="0" smtClean="0"/>
              <a:t> Оформяне на ключови </a:t>
            </a:r>
            <a:r>
              <a:rPr lang="bg-BG" sz="3200" dirty="0"/>
              <a:t>фрази в </a:t>
            </a:r>
            <a:r>
              <a:rPr lang="bg-BG" sz="3200" b="1" dirty="0" smtClean="0"/>
              <a:t>списъци</a:t>
            </a:r>
            <a:r>
              <a:rPr lang="bg-BG" sz="3200" dirty="0" smtClean="0"/>
              <a:t>:</a:t>
            </a:r>
          </a:p>
          <a:p>
            <a:pPr lvl="1"/>
            <a:r>
              <a:rPr lang="bg-BG" dirty="0" smtClean="0"/>
              <a:t>Номерирани</a:t>
            </a:r>
          </a:p>
          <a:p>
            <a:pPr lvl="1"/>
            <a:r>
              <a:rPr lang="bg-BG" dirty="0" smtClean="0"/>
              <a:t>Неномерирани</a:t>
            </a:r>
          </a:p>
          <a:p>
            <a:r>
              <a:rPr lang="bg-BG" sz="3200" dirty="0" smtClean="0"/>
              <a:t> Открояване на </a:t>
            </a:r>
            <a:r>
              <a:rPr lang="bg-BG" sz="3200" dirty="0"/>
              <a:t>особено важни части от </a:t>
            </a:r>
            <a:r>
              <a:rPr lang="bg-BG" sz="3200" dirty="0" smtClean="0"/>
              <a:t>текста:</a:t>
            </a:r>
          </a:p>
          <a:p>
            <a:pPr lvl="1"/>
            <a:r>
              <a:rPr lang="bg-BG" dirty="0" smtClean="0"/>
              <a:t>Различно </a:t>
            </a:r>
            <a:r>
              <a:rPr lang="bg-BG" b="1" dirty="0" smtClean="0"/>
              <a:t>тегло</a:t>
            </a:r>
            <a:r>
              <a:rPr lang="bg-BG" dirty="0" smtClean="0"/>
              <a:t> на шрифта</a:t>
            </a:r>
          </a:p>
          <a:p>
            <a:pPr lvl="1"/>
            <a:r>
              <a:rPr lang="bg-BG" dirty="0" smtClean="0"/>
              <a:t>Различен </a:t>
            </a:r>
            <a:r>
              <a:rPr lang="bg-BG" b="1" dirty="0" smtClean="0">
                <a:solidFill>
                  <a:schemeClr val="accent2"/>
                </a:solidFill>
              </a:rPr>
              <a:t>цвят</a:t>
            </a:r>
            <a:r>
              <a:rPr lang="bg-BG" dirty="0" smtClean="0"/>
              <a:t> </a:t>
            </a:r>
            <a:r>
              <a:rPr lang="bg-BG" dirty="0"/>
              <a:t>на </a:t>
            </a:r>
            <a:r>
              <a:rPr lang="bg-BG" dirty="0" smtClean="0"/>
              <a:t>шрифта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751908" y="3187338"/>
            <a:ext cx="916513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bg-BG" dirty="0"/>
              <a:t>Текстът в тялото на слайда е форматиран по подразбиране като неномериран списък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5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Графични елементи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15281"/>
            <a:ext cx="12192000" cy="4679950"/>
          </a:xfrm>
        </p:spPr>
        <p:txBody>
          <a:bodyPr/>
          <a:lstStyle/>
          <a:p>
            <a:r>
              <a:rPr lang="bg-BG" dirty="0" smtClean="0"/>
              <a:t> </a:t>
            </a:r>
            <a:r>
              <a:rPr lang="bg-BG" dirty="0"/>
              <a:t>Графичните елементи в презентацията са два </a:t>
            </a:r>
            <a:r>
              <a:rPr lang="bg-BG" dirty="0" smtClean="0"/>
              <a:t>типа</a:t>
            </a:r>
          </a:p>
          <a:p>
            <a:pPr lvl="1"/>
            <a:r>
              <a:rPr lang="bg-BG" dirty="0" smtClean="0"/>
              <a:t>Файлове </a:t>
            </a:r>
            <a:r>
              <a:rPr lang="bg-BG" dirty="0"/>
              <a:t>с изображения (например </a:t>
            </a:r>
            <a:r>
              <a:rPr lang="bg-BG" dirty="0" smtClean="0"/>
              <a:t>снимки	, илюстрации, </a:t>
            </a:r>
            <a:r>
              <a:rPr lang="bg-BG" dirty="0"/>
              <a:t>фигури</a:t>
            </a:r>
            <a:r>
              <a:rPr lang="bg-BG" dirty="0" smtClean="0"/>
              <a:t>)</a:t>
            </a:r>
          </a:p>
          <a:p>
            <a:pPr lvl="1"/>
            <a:r>
              <a:rPr lang="bg-BG" dirty="0" smtClean="0"/>
              <a:t>Фигури,  създадени с </a:t>
            </a:r>
            <a:r>
              <a:rPr lang="bg-BG" dirty="0"/>
              <a:t>помощта на комбинации от прости готови </a:t>
            </a:r>
            <a:r>
              <a:rPr lang="bg-BG" dirty="0" smtClean="0"/>
              <a:t>форми от </a:t>
            </a:r>
            <a:r>
              <a:rPr lang="en-US" dirty="0" smtClean="0"/>
              <a:t>Insert/Shapes</a:t>
            </a:r>
          </a:p>
          <a:p>
            <a:pPr lvl="1"/>
            <a:r>
              <a:rPr lang="bg-BG" dirty="0" smtClean="0"/>
              <a:t>Веднъж </a:t>
            </a:r>
            <a:r>
              <a:rPr lang="bg-BG" dirty="0"/>
              <a:t>включени в презентацията, и двата типа могат да се модифицират в известна степен с инструментите на </a:t>
            </a:r>
            <a:r>
              <a:rPr lang="en-GB" dirty="0"/>
              <a:t>PowerPoint</a:t>
            </a:r>
            <a:r>
              <a:rPr lang="bg-BG" dirty="0"/>
              <a:t>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21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Включване на изображения в презентацията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20838"/>
            <a:ext cx="12192000" cy="4679950"/>
          </a:xfrm>
        </p:spPr>
        <p:txBody>
          <a:bodyPr/>
          <a:lstStyle/>
          <a:p>
            <a:pPr lvl="0"/>
            <a:r>
              <a:rPr lang="bg-BG" dirty="0" smtClean="0"/>
              <a:t> </a:t>
            </a:r>
            <a:r>
              <a:rPr lang="bg-BG" dirty="0"/>
              <a:t>Ч</a:t>
            </a:r>
            <a:r>
              <a:rPr lang="bg-BG" dirty="0" smtClean="0"/>
              <a:t>рез </a:t>
            </a:r>
            <a:r>
              <a:rPr lang="bg-BG" dirty="0"/>
              <a:t>копиране и </a:t>
            </a:r>
            <a:r>
              <a:rPr lang="bg-BG" dirty="0" smtClean="0"/>
              <a:t>поставяне</a:t>
            </a:r>
            <a:endParaRPr lang="en-US" dirty="0"/>
          </a:p>
          <a:p>
            <a:pPr lvl="0"/>
            <a:r>
              <a:rPr lang="bg-BG" dirty="0"/>
              <a:t> </a:t>
            </a:r>
            <a:r>
              <a:rPr lang="bg-BG" dirty="0" smtClean="0"/>
              <a:t>От менюто </a:t>
            </a:r>
            <a:r>
              <a:rPr lang="en-US" dirty="0" smtClean="0"/>
              <a:t>Insert/Picture</a:t>
            </a:r>
          </a:p>
          <a:p>
            <a:pPr lvl="1"/>
            <a:r>
              <a:rPr lang="bg-BG" sz="2000" dirty="0"/>
              <a:t>И</a:t>
            </a:r>
            <a:r>
              <a:rPr lang="bg-BG" sz="2000" dirty="0" smtClean="0"/>
              <a:t>зображението трябва да </a:t>
            </a:r>
            <a:r>
              <a:rPr lang="bg-BG" sz="2000" dirty="0"/>
              <a:t>е запазено </a:t>
            </a:r>
            <a:r>
              <a:rPr lang="bg-BG" sz="2000" dirty="0" smtClean="0"/>
              <a:t>като</a:t>
            </a:r>
            <a:br>
              <a:rPr lang="bg-BG" sz="2000" dirty="0" smtClean="0"/>
            </a:br>
            <a:r>
              <a:rPr lang="bg-BG" sz="2000" dirty="0" smtClean="0"/>
              <a:t>файл </a:t>
            </a:r>
            <a:r>
              <a:rPr lang="bg-BG" sz="2000" dirty="0"/>
              <a:t>на вашия </a:t>
            </a:r>
            <a:r>
              <a:rPr lang="bg-BG" sz="2000" dirty="0" smtClean="0"/>
              <a:t>компютър</a:t>
            </a:r>
            <a:endParaRPr lang="en-US" sz="2000" dirty="0"/>
          </a:p>
          <a:p>
            <a:pPr lvl="1"/>
            <a:r>
              <a:rPr lang="bg-BG" sz="2000" dirty="0" smtClean="0"/>
              <a:t>Същият </a:t>
            </a:r>
            <a:r>
              <a:rPr lang="bg-BG" sz="2000" dirty="0"/>
              <a:t>бутон се активира и при </a:t>
            </a:r>
            <a:r>
              <a:rPr lang="bg-BG" sz="2000" dirty="0" smtClean="0"/>
              <a:t>натискане</a:t>
            </a:r>
            <a:br>
              <a:rPr lang="bg-BG" sz="2000" dirty="0" smtClean="0"/>
            </a:br>
            <a:r>
              <a:rPr lang="bg-BG" sz="2000" dirty="0" smtClean="0"/>
              <a:t> на </a:t>
            </a:r>
            <a:r>
              <a:rPr lang="bg-BG" sz="2000" dirty="0"/>
              <a:t>бутона с изображение на пейзаж в тялото на </a:t>
            </a:r>
            <a:r>
              <a:rPr lang="bg-BG" sz="2000" dirty="0" smtClean="0"/>
              <a:t>слайда</a:t>
            </a:r>
            <a:endParaRPr lang="en-US" sz="2000" dirty="0"/>
          </a:p>
          <a:p>
            <a:r>
              <a:rPr lang="bg-BG" dirty="0"/>
              <a:t>О</a:t>
            </a:r>
            <a:r>
              <a:rPr lang="bg-BG" dirty="0" smtClean="0"/>
              <a:t>т </a:t>
            </a:r>
            <a:r>
              <a:rPr lang="bg-BG" dirty="0"/>
              <a:t>Интернет </a:t>
            </a:r>
            <a:r>
              <a:rPr lang="bg-BG" dirty="0" smtClean="0"/>
              <a:t>–</a:t>
            </a:r>
            <a:r>
              <a:rPr lang="en-US" dirty="0" smtClean="0"/>
              <a:t> Insert/</a:t>
            </a:r>
            <a:r>
              <a:rPr lang="en-GB" dirty="0" smtClean="0"/>
              <a:t>Online Picture</a:t>
            </a:r>
          </a:p>
          <a:p>
            <a:pPr lvl="1"/>
            <a:r>
              <a:rPr lang="bg-BG" sz="2000" dirty="0" smtClean="0"/>
              <a:t>Отваря </a:t>
            </a:r>
            <a:r>
              <a:rPr lang="bg-BG" sz="2000" dirty="0"/>
              <a:t>се търсачката </a:t>
            </a:r>
            <a:r>
              <a:rPr lang="en-GB" sz="2000" dirty="0"/>
              <a:t>Bing</a:t>
            </a:r>
            <a:r>
              <a:rPr lang="bg-BG" sz="2000" dirty="0"/>
              <a:t>, в която да напишете заявка за търсене на изображение, и да изберете от резултатите. </a:t>
            </a:r>
            <a:endParaRPr lang="en-US" sz="2000" dirty="0" smtClean="0"/>
          </a:p>
          <a:p>
            <a:pPr lvl="1"/>
            <a:r>
              <a:rPr lang="bg-BG" sz="2000" dirty="0" smtClean="0"/>
              <a:t>Това </a:t>
            </a:r>
            <a:r>
              <a:rPr lang="bg-BG" sz="2000" dirty="0"/>
              <a:t>не изисква изображението да е съхранено </a:t>
            </a:r>
            <a:r>
              <a:rPr lang="bg-BG" sz="2000" dirty="0" smtClean="0"/>
              <a:t>като файл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3658" r="13713"/>
          <a:stretch/>
        </p:blipFill>
        <p:spPr>
          <a:xfrm>
            <a:off x="6418218" y="1654624"/>
            <a:ext cx="5338354" cy="195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4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Структура на текста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 smtClean="0"/>
              <a:t>Подравняване спрямо страницата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bg-BG" sz="2400" b="1" dirty="0" smtClean="0"/>
              <a:t>ляво</a:t>
            </a:r>
            <a:r>
              <a:rPr lang="bg-BG" sz="2400" dirty="0" smtClean="0"/>
              <a:t> </a:t>
            </a:r>
            <a:r>
              <a:rPr lang="en-GB" sz="2400" dirty="0"/>
              <a:t>– </a:t>
            </a:r>
            <a:r>
              <a:rPr lang="bg-BG" sz="2400" dirty="0"/>
              <a:t>текстът е подравнен </a:t>
            </a:r>
            <a:r>
              <a:rPr lang="bg-BG" sz="2400" dirty="0" smtClean="0"/>
              <a:t>по </a:t>
            </a:r>
            <a:r>
              <a:rPr lang="bg-BG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.........................</a:t>
            </a:r>
            <a:r>
              <a:rPr lang="bg-BG" sz="2400" dirty="0" smtClean="0"/>
              <a:t/>
            </a:r>
            <a:br>
              <a:rPr lang="bg-BG" sz="2400" dirty="0" smtClean="0"/>
            </a:br>
            <a:r>
              <a:rPr lang="bg-BG" sz="2400" dirty="0" smtClean="0"/>
              <a:t>лявата </a:t>
            </a:r>
            <a:r>
              <a:rPr lang="bg-BG" sz="2400" dirty="0"/>
              <a:t>страна на полето за </a:t>
            </a:r>
            <a:r>
              <a:rPr lang="bg-BG" sz="2400" dirty="0" smtClean="0"/>
              <a:t>писане </a:t>
            </a:r>
            <a:r>
              <a:rPr lang="bg-BG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................</a:t>
            </a:r>
            <a:endParaRPr lang="en-GB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bg-BG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................... </a:t>
            </a:r>
            <a:r>
              <a:rPr lang="bg-BG" sz="2400" b="1" dirty="0" smtClean="0"/>
              <a:t>центрирано</a:t>
            </a:r>
            <a:r>
              <a:rPr lang="bg-BG" sz="2400" dirty="0" smtClean="0"/>
              <a:t> – </a:t>
            </a:r>
            <a:r>
              <a:rPr lang="bg-BG" sz="2400" dirty="0"/>
              <a:t>текстът е </a:t>
            </a:r>
            <a:r>
              <a:rPr lang="bg-BG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...................</a:t>
            </a:r>
            <a:r>
              <a:rPr lang="bg-BG" sz="2400" dirty="0" smtClean="0"/>
              <a:t/>
            </a:r>
            <a:br>
              <a:rPr lang="bg-BG" sz="2400" dirty="0" smtClean="0"/>
            </a:br>
            <a:r>
              <a:rPr lang="bg-BG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........... </a:t>
            </a:r>
            <a:r>
              <a:rPr lang="bg-BG" sz="2400" dirty="0" smtClean="0"/>
              <a:t>подравнен </a:t>
            </a:r>
            <a:r>
              <a:rPr lang="bg-BG" sz="2400" dirty="0"/>
              <a:t>спрямо </a:t>
            </a:r>
            <a:r>
              <a:rPr lang="bg-BG" sz="2400" dirty="0" smtClean="0"/>
              <a:t>централната</a:t>
            </a:r>
            <a:r>
              <a:rPr lang="bg-BG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bg-BG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..........</a:t>
            </a:r>
            <a:r>
              <a:rPr lang="bg-BG" sz="2400" dirty="0" smtClean="0"/>
              <a:t/>
            </a:r>
            <a:br>
              <a:rPr lang="bg-BG" sz="2400" dirty="0" smtClean="0"/>
            </a:br>
            <a:r>
              <a:rPr lang="bg-BG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.............................</a:t>
            </a:r>
            <a:r>
              <a:rPr lang="bg-BG" sz="2400" dirty="0" smtClean="0"/>
              <a:t> </a:t>
            </a:r>
            <a:r>
              <a:rPr lang="bg-BG" sz="2400" dirty="0"/>
              <a:t>ос на </a:t>
            </a:r>
            <a:r>
              <a:rPr lang="bg-BG" sz="2400" dirty="0" smtClean="0"/>
              <a:t>страницата </a:t>
            </a:r>
            <a:r>
              <a:rPr lang="bg-BG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.........................</a:t>
            </a:r>
            <a:endParaRPr lang="en-GB" sz="2400" dirty="0"/>
          </a:p>
          <a:p>
            <a:pPr marL="0" indent="0" algn="r">
              <a:buNone/>
            </a:pPr>
            <a:r>
              <a:rPr lang="bg-BG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.......................</a:t>
            </a:r>
            <a:r>
              <a:rPr lang="bg-BG" sz="2400" b="1" dirty="0" smtClean="0"/>
              <a:t> дясно</a:t>
            </a:r>
            <a:r>
              <a:rPr lang="bg-BG" sz="2400" dirty="0" smtClean="0"/>
              <a:t> </a:t>
            </a:r>
            <a:r>
              <a:rPr lang="bg-BG" sz="2400" dirty="0"/>
              <a:t>- текстът е подравнен </a:t>
            </a:r>
            <a:r>
              <a:rPr lang="bg-BG" sz="2400" dirty="0" smtClean="0"/>
              <a:t>по</a:t>
            </a:r>
            <a:br>
              <a:rPr lang="bg-BG" sz="2400" dirty="0" smtClean="0"/>
            </a:br>
            <a:r>
              <a:rPr lang="bg-BG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..............</a:t>
            </a:r>
            <a:r>
              <a:rPr lang="bg-BG" sz="2400" dirty="0" smtClean="0"/>
              <a:t> дясната </a:t>
            </a:r>
            <a:r>
              <a:rPr lang="bg-BG" sz="2400" dirty="0"/>
              <a:t>страна на полето за </a:t>
            </a:r>
            <a:r>
              <a:rPr lang="bg-BG" sz="2400" dirty="0" smtClean="0"/>
              <a:t>писане</a:t>
            </a:r>
          </a:p>
          <a:p>
            <a:pPr marL="0" indent="0" algn="just">
              <a:buNone/>
            </a:pPr>
            <a:r>
              <a:rPr lang="bg-BG" sz="2400" b="1" dirty="0" smtClean="0"/>
              <a:t>двустранно</a:t>
            </a:r>
            <a:r>
              <a:rPr lang="bg-BG" sz="2400" dirty="0" smtClean="0"/>
              <a:t> </a:t>
            </a:r>
            <a:r>
              <a:rPr lang="bg-BG" sz="2400" dirty="0"/>
              <a:t>- текстът е подравнен и от двете страни на полето за писане</a:t>
            </a:r>
            <a:endParaRPr lang="en-GB" sz="24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bg-BG" dirty="0" smtClean="0"/>
              <a:t>Разстояния</a:t>
            </a:r>
            <a:endParaRPr lang="en-GB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bg-BG" b="1" dirty="0" smtClean="0"/>
              <a:t>Отстъпи</a:t>
            </a:r>
          </a:p>
          <a:p>
            <a:pPr lvl="1"/>
            <a:r>
              <a:rPr lang="en-GB" dirty="0" smtClean="0"/>
              <a:t>Left/Right - </a:t>
            </a:r>
            <a:r>
              <a:rPr lang="bg-BG" dirty="0"/>
              <a:t>от левия и десния край на абзаца до края на </a:t>
            </a:r>
            <a:r>
              <a:rPr lang="bg-BG" dirty="0" smtClean="0"/>
              <a:t>полето за писане</a:t>
            </a:r>
          </a:p>
          <a:p>
            <a:pPr lvl="1"/>
            <a:r>
              <a:rPr lang="en-GB" dirty="0" smtClean="0"/>
              <a:t>Before/After – </a:t>
            </a:r>
            <a:r>
              <a:rPr lang="bg-BG" dirty="0" smtClean="0"/>
              <a:t>преди началото и след края на абзаца</a:t>
            </a:r>
          </a:p>
          <a:p>
            <a:pPr lvl="1"/>
            <a:r>
              <a:rPr lang="en-GB" dirty="0" smtClean="0"/>
              <a:t>Special </a:t>
            </a:r>
            <a:r>
              <a:rPr lang="bg-BG" dirty="0" smtClean="0"/>
              <a:t>– засяга само част от редовете на абзаца (първия </a:t>
            </a:r>
            <a:r>
              <a:rPr lang="bg-BG" b="1" dirty="0" smtClean="0"/>
              <a:t>или</a:t>
            </a:r>
            <a:r>
              <a:rPr lang="bg-BG" dirty="0" smtClean="0"/>
              <a:t> всички останали)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bg-BG" b="1" dirty="0" smtClean="0"/>
              <a:t>Междуредия</a:t>
            </a:r>
            <a:r>
              <a:rPr lang="bg-BG" dirty="0" smtClean="0"/>
              <a:t> – разстояния между редовете в рамките на един абзац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62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Заключителен слайд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bg-BG" dirty="0" smtClean="0"/>
              <a:t> </a:t>
            </a:r>
            <a:r>
              <a:rPr lang="bg-BG" dirty="0"/>
              <a:t>Д</a:t>
            </a:r>
            <a:r>
              <a:rPr lang="bg-BG" dirty="0" smtClean="0"/>
              <a:t>ава </a:t>
            </a:r>
            <a:r>
              <a:rPr lang="bg-BG" dirty="0"/>
              <a:t>сигнал на публиката, че презентацията е </a:t>
            </a:r>
            <a:r>
              <a:rPr lang="bg-BG" dirty="0" smtClean="0"/>
              <a:t>приключила</a:t>
            </a:r>
          </a:p>
          <a:p>
            <a:r>
              <a:rPr lang="bg-BG" dirty="0" smtClean="0"/>
              <a:t> Изказва </a:t>
            </a:r>
            <a:r>
              <a:rPr lang="bg-BG" dirty="0"/>
              <a:t>благодарност към </a:t>
            </a:r>
            <a:r>
              <a:rPr lang="bg-BG" dirty="0" smtClean="0"/>
              <a:t>слушателите - често </a:t>
            </a:r>
            <a:r>
              <a:rPr lang="bg-BG" dirty="0"/>
              <a:t>в него присъства </a:t>
            </a:r>
            <a:r>
              <a:rPr lang="bg-BG" dirty="0" smtClean="0"/>
              <a:t>шаблонният </a:t>
            </a:r>
            <a:r>
              <a:rPr lang="bg-BG" dirty="0"/>
              <a:t>текст „Благодаря за вниманието</a:t>
            </a:r>
            <a:r>
              <a:rPr lang="bg-BG" dirty="0" smtClean="0"/>
              <a:t>!“</a:t>
            </a:r>
          </a:p>
          <a:p>
            <a:r>
              <a:rPr lang="bg-BG" dirty="0" smtClean="0"/>
              <a:t> Допълнителна информация</a:t>
            </a:r>
          </a:p>
          <a:p>
            <a:pPr lvl="1"/>
            <a:r>
              <a:rPr lang="bg-BG" dirty="0" smtClean="0"/>
              <a:t>контакти </a:t>
            </a:r>
            <a:r>
              <a:rPr lang="bg-BG" dirty="0"/>
              <a:t>на </a:t>
            </a:r>
            <a:r>
              <a:rPr lang="bg-BG" dirty="0" smtClean="0"/>
              <a:t>автора</a:t>
            </a:r>
          </a:p>
          <a:p>
            <a:pPr lvl="1"/>
            <a:r>
              <a:rPr lang="bg-BG" dirty="0" smtClean="0"/>
              <a:t>приканване </a:t>
            </a:r>
            <a:r>
              <a:rPr lang="bg-BG" dirty="0"/>
              <a:t>към задаване на въпроси </a:t>
            </a:r>
            <a:r>
              <a:rPr lang="bg-BG" dirty="0" smtClean="0"/>
              <a:t/>
            </a:r>
            <a:br>
              <a:rPr lang="bg-BG" dirty="0" smtClean="0"/>
            </a:br>
            <a:r>
              <a:rPr lang="bg-BG" dirty="0" smtClean="0"/>
              <a:t>и </a:t>
            </a:r>
            <a:r>
              <a:rPr lang="bg-BG" dirty="0"/>
              <a:t>започване на </a:t>
            </a:r>
            <a:r>
              <a:rPr lang="bg-BG" dirty="0" smtClean="0"/>
              <a:t>дискусия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238" y="1803694"/>
            <a:ext cx="5973762" cy="337666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55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Режим на </a:t>
            </a:r>
            <a:r>
              <a:rPr lang="bg-BG" dirty="0" smtClean="0"/>
              <a:t>представяне </a:t>
            </a:r>
            <a:r>
              <a:rPr lang="en-US" dirty="0" smtClean="0"/>
              <a:t>(Slide Show)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bg-BG" dirty="0" smtClean="0"/>
              <a:t>Може да се активира на всеки един етап от работата по презентацията</a:t>
            </a:r>
          </a:p>
          <a:p>
            <a:pPr lvl="1"/>
            <a:r>
              <a:rPr lang="bg-BG" dirty="0" smtClean="0"/>
              <a:t>По подразбиране заема целия екран на компютъра/проектора</a:t>
            </a:r>
          </a:p>
          <a:p>
            <a:pPr lvl="1"/>
            <a:r>
              <a:rPr lang="bg-BG" dirty="0" smtClean="0"/>
              <a:t>Показват се само слайдовете в последователността, в която следват в презентацията</a:t>
            </a:r>
          </a:p>
          <a:p>
            <a:pPr lvl="1"/>
            <a:r>
              <a:rPr lang="bg-BG" dirty="0" smtClean="0"/>
              <a:t>Непопълнени полета за съдържание в слайда остават скрити</a:t>
            </a:r>
            <a:endParaRPr lang="bg-BG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81725" y="4209789"/>
            <a:ext cx="11160814" cy="148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81725" y="3742270"/>
            <a:ext cx="8676000" cy="25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g-BG" sz="1600" dirty="0" smtClean="0"/>
              <a:t>Започва презентирането от първия слайд. Аналогичен е бутонът F5 на клавиатурата</a:t>
            </a:r>
            <a:endParaRPr lang="bg-BG" sz="1600" dirty="0"/>
          </a:p>
        </p:txBody>
      </p:sp>
      <p:sp>
        <p:nvSpPr>
          <p:cNvPr id="8" name="Rectangle 7"/>
          <p:cNvSpPr/>
          <p:nvPr/>
        </p:nvSpPr>
        <p:spPr>
          <a:xfrm>
            <a:off x="481724" y="5901271"/>
            <a:ext cx="8676000" cy="25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g-BG" sz="1600" dirty="0"/>
              <a:t>З</a:t>
            </a:r>
            <a:r>
              <a:rPr lang="ru-RU" sz="1600" dirty="0" err="1" smtClean="0"/>
              <a:t>апочва</a:t>
            </a:r>
            <a:r>
              <a:rPr lang="ru-RU" sz="1600" dirty="0" smtClean="0"/>
              <a:t> </a:t>
            </a:r>
            <a:r>
              <a:rPr lang="ru-RU" sz="1600" dirty="0" err="1"/>
              <a:t>презентирането</a:t>
            </a:r>
            <a:r>
              <a:rPr lang="ru-RU" sz="1600" dirty="0"/>
              <a:t> от </a:t>
            </a:r>
            <a:r>
              <a:rPr lang="ru-RU" sz="1600" dirty="0" err="1" smtClean="0"/>
              <a:t>текущия</a:t>
            </a:r>
            <a:r>
              <a:rPr lang="ru-RU" sz="1600" dirty="0" smtClean="0"/>
              <a:t> </a:t>
            </a:r>
            <a:r>
              <a:rPr lang="ru-RU" sz="1600" dirty="0"/>
              <a:t>слайд. </a:t>
            </a:r>
            <a:r>
              <a:rPr lang="ru-RU" sz="1600" dirty="0" smtClean="0"/>
              <a:t>Аналогична е </a:t>
            </a:r>
            <a:r>
              <a:rPr lang="ru-RU" sz="1600" dirty="0" err="1" smtClean="0"/>
              <a:t>клавишната</a:t>
            </a:r>
            <a:r>
              <a:rPr lang="ru-RU" sz="1600" dirty="0" smtClean="0"/>
              <a:t> комбинация </a:t>
            </a:r>
            <a:r>
              <a:rPr lang="fr-FR" sz="1600" dirty="0" smtClean="0"/>
              <a:t>Shift+</a:t>
            </a:r>
            <a:r>
              <a:rPr lang="ru-RU" sz="1600" dirty="0" smtClean="0"/>
              <a:t>F5</a:t>
            </a:r>
            <a:endParaRPr lang="en-US" sz="1600" dirty="0"/>
          </a:p>
        </p:txBody>
      </p:sp>
      <p:sp>
        <p:nvSpPr>
          <p:cNvPr id="9" name="Right Arrow Callout 8"/>
          <p:cNvSpPr/>
          <p:nvPr/>
        </p:nvSpPr>
        <p:spPr>
          <a:xfrm rot="16200000">
            <a:off x="143499" y="4393765"/>
            <a:ext cx="1481667" cy="754408"/>
          </a:xfrm>
          <a:prstGeom prst="rightArrowCallout">
            <a:avLst>
              <a:gd name="adj1" fmla="val 13778"/>
              <a:gd name="adj2" fmla="val 17145"/>
              <a:gd name="adj3" fmla="val 20254"/>
              <a:gd name="adj4" fmla="val 62051"/>
            </a:avLst>
          </a:prstGeom>
          <a:noFill/>
          <a:ln w="28575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Arrow Callout 9"/>
          <p:cNvSpPr/>
          <p:nvPr/>
        </p:nvSpPr>
        <p:spPr>
          <a:xfrm rot="5400000" flipV="1">
            <a:off x="1100010" y="4766080"/>
            <a:ext cx="1271318" cy="914394"/>
          </a:xfrm>
          <a:prstGeom prst="rightArrowCallout">
            <a:avLst>
              <a:gd name="adj1" fmla="val 10073"/>
              <a:gd name="adj2" fmla="val 14815"/>
              <a:gd name="adj3" fmla="val 15933"/>
              <a:gd name="adj4" fmla="val 72988"/>
            </a:avLst>
          </a:prstGeom>
          <a:noFill/>
          <a:ln w="28575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28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Сравнение</a:t>
            </a:r>
            <a:br>
              <a:rPr lang="bg-BG" dirty="0" smtClean="0"/>
            </a:br>
            <a:r>
              <a:rPr lang="en-US" sz="2800" dirty="0" smtClean="0"/>
              <a:t>(</a:t>
            </a:r>
            <a:r>
              <a:rPr lang="bg-BG" sz="2800" dirty="0" smtClean="0"/>
              <a:t>за пример е използван предходният слайд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 smtClean="0"/>
              <a:t>Режим на редакция</a:t>
            </a:r>
            <a:endParaRPr lang="bg-BG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2561989"/>
            <a:ext cx="6035675" cy="32944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bg-BG" dirty="0" smtClean="0"/>
              <a:t>Режим на представяне</a:t>
            </a:r>
            <a:endParaRPr lang="bg-BG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18238" y="2561989"/>
            <a:ext cx="5973762" cy="33602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87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Смяна на слайдовете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0" y="1638232"/>
            <a:ext cx="3960000" cy="736282"/>
          </a:xfrm>
        </p:spPr>
        <p:txBody>
          <a:bodyPr/>
          <a:lstStyle/>
          <a:p>
            <a:r>
              <a:rPr lang="bg-BG" dirty="0" smtClean="0"/>
              <a:t>С мишката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0" y="2391520"/>
            <a:ext cx="3960000" cy="3909706"/>
          </a:xfrm>
        </p:spPr>
        <p:txBody>
          <a:bodyPr/>
          <a:lstStyle/>
          <a:p>
            <a:r>
              <a:rPr lang="ru-RU" sz="2400" dirty="0"/>
              <a:t> </a:t>
            </a:r>
            <a:r>
              <a:rPr lang="ru-RU" sz="2400" dirty="0" err="1"/>
              <a:t>Следващ</a:t>
            </a:r>
            <a:r>
              <a:rPr lang="ru-RU" sz="2400" dirty="0"/>
              <a:t> </a:t>
            </a:r>
            <a:r>
              <a:rPr lang="ru-RU" sz="2400" dirty="0" smtClean="0"/>
              <a:t>слайд:</a:t>
            </a:r>
          </a:p>
          <a:p>
            <a:pPr marL="200025" lvl="1" indent="0">
              <a:buNone/>
            </a:pPr>
            <a:r>
              <a:rPr lang="ru-RU" sz="2000" dirty="0" err="1" smtClean="0"/>
              <a:t>натискане</a:t>
            </a:r>
            <a:r>
              <a:rPr lang="ru-RU" sz="2000" dirty="0" smtClean="0"/>
              <a:t> </a:t>
            </a:r>
            <a:r>
              <a:rPr lang="ru-RU" sz="2000" dirty="0"/>
              <a:t>на </a:t>
            </a:r>
            <a:r>
              <a:rPr lang="ru-RU" sz="2000" dirty="0" err="1"/>
              <a:t>левия</a:t>
            </a:r>
            <a:r>
              <a:rPr lang="ru-RU" sz="2000" dirty="0"/>
              <a:t> бутон; </a:t>
            </a:r>
            <a:r>
              <a:rPr lang="ru-RU" sz="2000" dirty="0" err="1"/>
              <a:t>завъртане</a:t>
            </a:r>
            <a:r>
              <a:rPr lang="ru-RU" sz="2000" dirty="0"/>
              <a:t> на </a:t>
            </a:r>
            <a:r>
              <a:rPr lang="ru-RU" sz="2000" dirty="0" err="1"/>
              <a:t>скролера</a:t>
            </a:r>
            <a:r>
              <a:rPr lang="ru-RU" sz="2000" dirty="0"/>
              <a:t> </a:t>
            </a:r>
            <a:r>
              <a:rPr lang="ru-RU" sz="2000" dirty="0" err="1"/>
              <a:t>надолу</a:t>
            </a:r>
            <a:endParaRPr lang="ru-RU" sz="2000" dirty="0"/>
          </a:p>
          <a:p>
            <a:r>
              <a:rPr lang="ru-RU" sz="2400" dirty="0"/>
              <a:t> </a:t>
            </a:r>
            <a:r>
              <a:rPr lang="ru-RU" sz="2400" dirty="0" err="1"/>
              <a:t>Предишен</a:t>
            </a:r>
            <a:r>
              <a:rPr lang="ru-RU" sz="2400" dirty="0"/>
              <a:t> </a:t>
            </a:r>
            <a:r>
              <a:rPr lang="ru-RU" sz="2400" dirty="0" smtClean="0"/>
              <a:t>слайд</a:t>
            </a:r>
          </a:p>
          <a:p>
            <a:pPr marL="200025" lvl="1" indent="0">
              <a:buNone/>
            </a:pPr>
            <a:r>
              <a:rPr lang="ru-RU" sz="2000" dirty="0" err="1" smtClean="0"/>
              <a:t>завъртане</a:t>
            </a:r>
            <a:r>
              <a:rPr lang="ru-RU" sz="2000" dirty="0" smtClean="0"/>
              <a:t> </a:t>
            </a:r>
            <a:r>
              <a:rPr lang="ru-RU" sz="2000" dirty="0"/>
              <a:t>на </a:t>
            </a:r>
            <a:r>
              <a:rPr lang="ru-RU" sz="2000" dirty="0" err="1"/>
              <a:t>скролера</a:t>
            </a:r>
            <a:r>
              <a:rPr lang="ru-RU" sz="2000" dirty="0"/>
              <a:t> </a:t>
            </a:r>
            <a:r>
              <a:rPr lang="ru-RU" sz="2000" dirty="0" err="1"/>
              <a:t>нагоре</a:t>
            </a:r>
            <a:endParaRPr lang="ru-RU" sz="20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116000" y="1638232"/>
            <a:ext cx="3960000" cy="736282"/>
          </a:xfrm>
        </p:spPr>
        <p:txBody>
          <a:bodyPr>
            <a:normAutofit/>
          </a:bodyPr>
          <a:lstStyle/>
          <a:p>
            <a:r>
              <a:rPr lang="bg-BG" dirty="0" smtClean="0"/>
              <a:t>С клавиатурата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116000" y="2391520"/>
            <a:ext cx="3960000" cy="3909706"/>
          </a:xfrm>
        </p:spPr>
        <p:txBody>
          <a:bodyPr/>
          <a:lstStyle/>
          <a:p>
            <a:r>
              <a:rPr lang="ru-RU" sz="2400" dirty="0"/>
              <a:t> </a:t>
            </a:r>
            <a:r>
              <a:rPr lang="ru-RU" sz="2400" dirty="0" err="1"/>
              <a:t>Следващ</a:t>
            </a:r>
            <a:r>
              <a:rPr lang="ru-RU" sz="2400" dirty="0"/>
              <a:t> </a:t>
            </a:r>
            <a:r>
              <a:rPr lang="ru-RU" sz="2400" dirty="0" smtClean="0"/>
              <a:t>слайд</a:t>
            </a:r>
          </a:p>
          <a:p>
            <a:pPr marL="200025" lvl="1" indent="0">
              <a:buNone/>
            </a:pPr>
            <a:r>
              <a:rPr lang="ru-RU" sz="2000" dirty="0" smtClean="0"/>
              <a:t>клавиши </a:t>
            </a:r>
            <a:r>
              <a:rPr lang="ru-RU" sz="2000" dirty="0" err="1"/>
              <a:t>Enter</a:t>
            </a:r>
            <a:r>
              <a:rPr lang="ru-RU" sz="2000" dirty="0"/>
              <a:t>, </a:t>
            </a:r>
            <a:r>
              <a:rPr lang="ru-RU" sz="2000" dirty="0" err="1"/>
              <a:t>Space</a:t>
            </a:r>
            <a:r>
              <a:rPr lang="ru-RU" sz="2000" dirty="0"/>
              <a:t>, </a:t>
            </a:r>
            <a:r>
              <a:rPr lang="ru-RU" sz="2000" dirty="0" err="1"/>
              <a:t>курсорна</a:t>
            </a:r>
            <a:r>
              <a:rPr lang="ru-RU" sz="2000" dirty="0"/>
              <a:t> стрелка </a:t>
            </a:r>
            <a:r>
              <a:rPr lang="ru-RU" sz="2000" dirty="0" err="1"/>
              <a:t>надолу</a:t>
            </a:r>
            <a:r>
              <a:rPr lang="ru-RU" sz="2000" dirty="0"/>
              <a:t> или </a:t>
            </a:r>
            <a:r>
              <a:rPr lang="ru-RU" sz="2000" dirty="0" err="1"/>
              <a:t>надясно</a:t>
            </a:r>
            <a:endParaRPr lang="ru-RU" sz="2000" dirty="0"/>
          </a:p>
          <a:p>
            <a:r>
              <a:rPr lang="ru-RU" sz="2400" dirty="0"/>
              <a:t> </a:t>
            </a:r>
            <a:r>
              <a:rPr lang="ru-RU" sz="2400" dirty="0" err="1"/>
              <a:t>Предишен</a:t>
            </a:r>
            <a:r>
              <a:rPr lang="ru-RU" sz="2400" dirty="0"/>
              <a:t> </a:t>
            </a:r>
            <a:r>
              <a:rPr lang="ru-RU" sz="2400" dirty="0" smtClean="0"/>
              <a:t>слайд</a:t>
            </a:r>
          </a:p>
          <a:p>
            <a:pPr marL="200025" lvl="1" indent="0">
              <a:buNone/>
            </a:pPr>
            <a:r>
              <a:rPr lang="ru-RU" sz="2000" dirty="0" smtClean="0"/>
              <a:t>курсорна </a:t>
            </a:r>
            <a:r>
              <a:rPr lang="ru-RU" sz="2000" dirty="0"/>
              <a:t>стрелка нагоре или </a:t>
            </a:r>
            <a:r>
              <a:rPr lang="ru-RU" sz="2000" dirty="0" smtClean="0"/>
              <a:t>наляво</a:t>
            </a:r>
            <a:endParaRPr lang="ru-RU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 dirty="0"/>
          </a:p>
        </p:txBody>
      </p:sp>
      <p:sp>
        <p:nvSpPr>
          <p:cNvPr id="11" name="Text Placeholder 8"/>
          <p:cNvSpPr txBox="1">
            <a:spLocks/>
          </p:cNvSpPr>
          <p:nvPr/>
        </p:nvSpPr>
        <p:spPr bwMode="auto">
          <a:xfrm>
            <a:off x="8232000" y="1638232"/>
            <a:ext cx="3960000" cy="736282"/>
          </a:xfrm>
          <a:prstGeom prst="rect">
            <a:avLst/>
          </a:prstGeom>
          <a:solidFill>
            <a:srgbClr val="E0CB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72000" rIns="91440" bIns="72000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b="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bg-BG" sz="1800" cap="none" dirty="0" smtClean="0"/>
              <a:t>С ПРЕЗЕНТАТОР</a:t>
            </a:r>
          </a:p>
        </p:txBody>
      </p:sp>
      <p:sp>
        <p:nvSpPr>
          <p:cNvPr id="12" name="Content Placeholder 9"/>
          <p:cNvSpPr txBox="1">
            <a:spLocks/>
          </p:cNvSpPr>
          <p:nvPr/>
        </p:nvSpPr>
        <p:spPr bwMode="auto">
          <a:xfrm>
            <a:off x="8232000" y="2391520"/>
            <a:ext cx="3960000" cy="3909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</a:bodyPr>
          <a:lstStyle>
            <a:lvl1pPr marL="90488" indent="-90488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2588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738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300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1863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t="16676"/>
          <a:stretch/>
        </p:blipFill>
        <p:spPr>
          <a:xfrm>
            <a:off x="8232000" y="2391520"/>
            <a:ext cx="3804287" cy="316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Излизане от режим на представяне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 smtClean="0"/>
              <a:t>По време на представянето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3535"/>
          <a:stretch/>
        </p:blipFill>
        <p:spPr>
          <a:xfrm>
            <a:off x="0" y="2374514"/>
            <a:ext cx="6035040" cy="3886017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bg-BG" dirty="0" smtClean="0"/>
              <a:t>В края на представянето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8091" r="14093" b="19395"/>
          <a:stretch/>
        </p:blipFill>
        <p:spPr>
          <a:xfrm>
            <a:off x="6217920" y="2374514"/>
            <a:ext cx="5953539" cy="387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331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Полезни съвети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bg-BG" sz="2400" dirty="0" smtClean="0"/>
              <a:t>Неделима </a:t>
            </a:r>
            <a:r>
              <a:rPr lang="bg-BG" sz="2400" dirty="0"/>
              <a:t>част от презентацията е </a:t>
            </a:r>
            <a:r>
              <a:rPr lang="bg-BG" sz="2400" dirty="0" smtClean="0"/>
              <a:t>авторът, който </a:t>
            </a:r>
            <a:r>
              <a:rPr lang="bg-BG" sz="2400" dirty="0"/>
              <a:t>я представя </a:t>
            </a:r>
            <a:r>
              <a:rPr lang="bg-BG" sz="2400" dirty="0" smtClean="0"/>
              <a:t>чрез</a:t>
            </a:r>
            <a:br>
              <a:rPr lang="bg-BG" sz="2400" dirty="0" smtClean="0"/>
            </a:br>
            <a:r>
              <a:rPr lang="bg-BG" sz="2400" dirty="0" smtClean="0"/>
              <a:t> </a:t>
            </a:r>
            <a:r>
              <a:rPr lang="bg-BG" sz="2400" dirty="0"/>
              <a:t>устното си изложение, допълнено и подходящо илюстрирано от съдържанието на отделните слайдове. </a:t>
            </a:r>
            <a:endParaRPr lang="bg-BG" sz="4000" dirty="0" smtClean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5065644" y="594359"/>
            <a:ext cx="6185451" cy="5714029"/>
            <a:chOff x="5145158" y="1264851"/>
            <a:chExt cx="4841244" cy="4472270"/>
          </a:xfrm>
        </p:grpSpPr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5765780" y="1264851"/>
              <a:ext cx="3600000" cy="3600000"/>
            </a:xfrm>
            <a:prstGeom prst="ellipse">
              <a:avLst/>
            </a:prstGeom>
            <a:solidFill>
              <a:srgbClr val="FFFF00">
                <a:alpha val="40000"/>
              </a:srgb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5145158" y="2137121"/>
              <a:ext cx="3600000" cy="3600000"/>
            </a:xfrm>
            <a:prstGeom prst="ellipse">
              <a:avLst/>
            </a:prstGeom>
            <a:solidFill>
              <a:srgbClr val="C00000">
                <a:alpha val="40000"/>
              </a:srgb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6386402" y="2137121"/>
              <a:ext cx="3600000" cy="3600000"/>
            </a:xfrm>
            <a:prstGeom prst="ellipse">
              <a:avLst/>
            </a:prstGeom>
            <a:solidFill>
              <a:srgbClr val="00B0F0">
                <a:alpha val="40000"/>
              </a:srgb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TextBox 17"/>
          <p:cNvSpPr txBox="1"/>
          <p:nvPr/>
        </p:nvSpPr>
        <p:spPr>
          <a:xfrm rot="3432595">
            <a:off x="5700711" y="4740463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/>
              <a:t>дизайн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18640537">
            <a:off x="9226397" y="4798228"/>
            <a:ext cx="1336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/>
              <a:t>изложение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365427" y="1131034"/>
            <a:ext cx="1487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/>
              <a:t>съдържание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285694" y="3448878"/>
            <a:ext cx="1810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/>
              <a:t>ПРЕЗЕНТАЦИЯ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470223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ЧАСТ 6:</a:t>
            </a:r>
            <a:br>
              <a:rPr lang="bg-BG" dirty="0" smtClean="0"/>
            </a:br>
            <a:r>
              <a:rPr lang="bg-BG" dirty="0" smtClean="0"/>
              <a:t>ЕЛЕКТРОННИ ТАБЛИЦИ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MICROSOFT EXCEL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75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Електронна таблица и работна книга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 smtClean="0"/>
              <a:t> </a:t>
            </a:r>
            <a:r>
              <a:rPr lang="bg-BG" dirty="0"/>
              <a:t>Е</a:t>
            </a:r>
            <a:r>
              <a:rPr lang="bg-BG" dirty="0" smtClean="0"/>
              <a:t>лектронната </a:t>
            </a:r>
            <a:r>
              <a:rPr lang="bg-BG" dirty="0"/>
              <a:t>таблица </a:t>
            </a:r>
            <a:r>
              <a:rPr lang="bg-BG" dirty="0" smtClean="0"/>
              <a:t>е аналог на обикновената таблица с автоматизирани функции:</a:t>
            </a:r>
          </a:p>
          <a:p>
            <a:pPr lvl="1"/>
            <a:r>
              <a:rPr lang="bg-BG" dirty="0" smtClean="0"/>
              <a:t>Въвеждане </a:t>
            </a:r>
            <a:r>
              <a:rPr lang="bg-BG" dirty="0"/>
              <a:t>и </a:t>
            </a:r>
            <a:r>
              <a:rPr lang="bg-BG" dirty="0" smtClean="0"/>
              <a:t>редактиране на </a:t>
            </a:r>
            <a:r>
              <a:rPr lang="bg-BG" dirty="0"/>
              <a:t>данни в </a:t>
            </a:r>
            <a:r>
              <a:rPr lang="bg-BG" dirty="0" smtClean="0"/>
              <a:t>таблицата</a:t>
            </a:r>
          </a:p>
          <a:p>
            <a:pPr lvl="1"/>
            <a:r>
              <a:rPr lang="bg-BG" dirty="0" smtClean="0"/>
              <a:t>Задаване на формули </a:t>
            </a:r>
            <a:r>
              <a:rPr lang="bg-BG" dirty="0"/>
              <a:t>за </a:t>
            </a:r>
            <a:r>
              <a:rPr lang="bg-BG" dirty="0" smtClean="0"/>
              <a:t>изчисления</a:t>
            </a:r>
          </a:p>
          <a:p>
            <a:pPr lvl="1"/>
            <a:r>
              <a:rPr lang="bg-BG" dirty="0" smtClean="0"/>
              <a:t>Визуализации, </a:t>
            </a:r>
            <a:r>
              <a:rPr lang="bg-BG" dirty="0"/>
              <a:t>представящи зависимости между </a:t>
            </a:r>
            <a:r>
              <a:rPr lang="bg-BG" dirty="0" smtClean="0"/>
              <a:t>данните</a:t>
            </a:r>
            <a:endParaRPr lang="en-US" dirty="0"/>
          </a:p>
          <a:p>
            <a:r>
              <a:rPr lang="bg-BG" dirty="0" smtClean="0"/>
              <a:t> Типове </a:t>
            </a:r>
            <a:r>
              <a:rPr lang="bg-BG" dirty="0"/>
              <a:t>данни </a:t>
            </a:r>
            <a:r>
              <a:rPr lang="bg-BG" dirty="0" smtClean="0"/>
              <a:t>в електронната таблица</a:t>
            </a:r>
          </a:p>
          <a:p>
            <a:pPr lvl="1"/>
            <a:r>
              <a:rPr lang="bg-BG" dirty="0" smtClean="0"/>
              <a:t>числови </a:t>
            </a:r>
            <a:r>
              <a:rPr lang="bg-BG" dirty="0"/>
              <a:t>, с които могат да се извършват </a:t>
            </a:r>
            <a:r>
              <a:rPr lang="bg-BG" dirty="0" smtClean="0"/>
              <a:t>изчисления</a:t>
            </a:r>
          </a:p>
          <a:p>
            <a:pPr lvl="1"/>
            <a:r>
              <a:rPr lang="bg-BG" dirty="0" smtClean="0"/>
              <a:t>текстови</a:t>
            </a:r>
            <a:r>
              <a:rPr lang="bg-BG" dirty="0"/>
              <a:t>, от които може да се извлича информация чрез сортиране, филтриране и др. </a:t>
            </a:r>
            <a:r>
              <a:rPr lang="bg-BG" dirty="0" smtClean="0"/>
              <a:t>действия</a:t>
            </a:r>
          </a:p>
          <a:p>
            <a:pPr lvl="1"/>
            <a:r>
              <a:rPr lang="bg-BG" dirty="0" smtClean="0"/>
              <a:t>комбинирани </a:t>
            </a:r>
            <a:r>
              <a:rPr lang="bg-BG" dirty="0"/>
              <a:t>данни, които включват както текст, така и числа.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75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Структура на работната книга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1" y="1621226"/>
            <a:ext cx="2592401" cy="4680000"/>
          </a:xfrm>
        </p:spPr>
        <p:txBody>
          <a:bodyPr/>
          <a:lstStyle/>
          <a:p>
            <a:r>
              <a:rPr lang="bg-BG" dirty="0" smtClean="0"/>
              <a:t> Работен лист</a:t>
            </a:r>
          </a:p>
          <a:p>
            <a:pPr lvl="1"/>
            <a:r>
              <a:rPr lang="bg-BG" dirty="0" smtClean="0"/>
              <a:t>Редове</a:t>
            </a:r>
          </a:p>
          <a:p>
            <a:pPr lvl="1"/>
            <a:r>
              <a:rPr lang="bg-BG" dirty="0" smtClean="0"/>
              <a:t>Колони</a:t>
            </a:r>
          </a:p>
          <a:p>
            <a:pPr lvl="1"/>
            <a:r>
              <a:rPr lang="bg-BG" dirty="0" smtClean="0"/>
              <a:t>Клетки</a:t>
            </a:r>
          </a:p>
          <a:p>
            <a:pPr>
              <a:spcBef>
                <a:spcPts val="600"/>
              </a:spcBef>
            </a:pPr>
            <a:r>
              <a:rPr lang="bg-BG" dirty="0"/>
              <a:t> </a:t>
            </a:r>
            <a:r>
              <a:rPr lang="bg-BG" dirty="0" smtClean="0"/>
              <a:t>Адрес на клетка</a:t>
            </a:r>
          </a:p>
          <a:p>
            <a:pPr marL="200025" lvl="1" indent="0">
              <a:buNone/>
            </a:pPr>
            <a:r>
              <a:rPr lang="en-US" b="1" dirty="0" smtClean="0">
                <a:solidFill>
                  <a:schemeClr val="accent1"/>
                </a:solidFill>
              </a:rPr>
              <a:t>B3</a:t>
            </a:r>
            <a:endParaRPr lang="bg-BG" b="1" dirty="0" smtClean="0">
              <a:solidFill>
                <a:schemeClr val="accent1"/>
              </a:solidFill>
            </a:endParaRPr>
          </a:p>
          <a:p>
            <a:pPr>
              <a:spcBef>
                <a:spcPts val="600"/>
              </a:spcBef>
            </a:pPr>
            <a:r>
              <a:rPr lang="bg-BG" dirty="0"/>
              <a:t> </a:t>
            </a:r>
            <a:r>
              <a:rPr lang="bg-BG" dirty="0" smtClean="0"/>
              <a:t>Адрес на област от клетки</a:t>
            </a:r>
            <a:endParaRPr lang="en-US" dirty="0"/>
          </a:p>
          <a:p>
            <a:pPr marL="200025" lvl="1" indent="0">
              <a:buNone/>
            </a:pPr>
            <a:r>
              <a:rPr lang="bg-BG" b="1" dirty="0" smtClean="0">
                <a:solidFill>
                  <a:srgbClr val="00B0F0"/>
                </a:solidFill>
              </a:rPr>
              <a:t>А1:С5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090" y="1606937"/>
            <a:ext cx="9364910" cy="469428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77424" y="2877424"/>
            <a:ext cx="805343" cy="201336"/>
          </a:xfrm>
          <a:prstGeom prst="rect">
            <a:avLst/>
          </a:prstGeom>
          <a:noFill/>
          <a:ln w="28575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4137171" y="3981660"/>
            <a:ext cx="1064003" cy="422560"/>
          </a:xfrm>
          <a:prstGeom prst="rect">
            <a:avLst/>
          </a:prstGeom>
          <a:noFill/>
          <a:ln w="28575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798502" y="2877424"/>
            <a:ext cx="360000" cy="201336"/>
          </a:xfrm>
          <a:prstGeom prst="rect">
            <a:avLst/>
          </a:prstGeom>
          <a:noFill/>
          <a:ln w="28575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215780" y="3454776"/>
            <a:ext cx="2908183" cy="1503117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06968" y="2130864"/>
            <a:ext cx="1178641" cy="317382"/>
          </a:xfrm>
          <a:prstGeom prst="rect">
            <a:avLst/>
          </a:prstGeom>
          <a:solidFill>
            <a:srgbClr val="FF0000">
              <a:alpha val="20000"/>
            </a:srgbClr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7" name="Rectangle 16"/>
          <p:cNvSpPr/>
          <p:nvPr/>
        </p:nvSpPr>
        <p:spPr>
          <a:xfrm>
            <a:off x="3215780" y="3137772"/>
            <a:ext cx="8797880" cy="317382"/>
          </a:xfrm>
          <a:prstGeom prst="rect">
            <a:avLst/>
          </a:prstGeom>
          <a:solidFill>
            <a:srgbClr val="FF0000">
              <a:alpha val="20000"/>
            </a:srgbClr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8" name="Rectangle 17"/>
          <p:cNvSpPr/>
          <p:nvPr/>
        </p:nvSpPr>
        <p:spPr>
          <a:xfrm>
            <a:off x="406967" y="2535340"/>
            <a:ext cx="1178641" cy="317382"/>
          </a:xfrm>
          <a:prstGeom prst="rect">
            <a:avLst/>
          </a:prstGeom>
          <a:solidFill>
            <a:srgbClr val="7030A0">
              <a:alpha val="20000"/>
            </a:srgbClr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9" name="Rectangle 18"/>
          <p:cNvSpPr/>
          <p:nvPr/>
        </p:nvSpPr>
        <p:spPr>
          <a:xfrm>
            <a:off x="2846547" y="3454776"/>
            <a:ext cx="387291" cy="2440186"/>
          </a:xfrm>
          <a:prstGeom prst="rect">
            <a:avLst/>
          </a:prstGeom>
          <a:solidFill>
            <a:srgbClr val="7030A0">
              <a:alpha val="20000"/>
            </a:srgbClr>
          </a:solidFill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1" name="Rectangle 20"/>
          <p:cNvSpPr/>
          <p:nvPr/>
        </p:nvSpPr>
        <p:spPr>
          <a:xfrm>
            <a:off x="406966" y="2939816"/>
            <a:ext cx="1178641" cy="317382"/>
          </a:xfrm>
          <a:prstGeom prst="rect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2" name="Rectangle 21"/>
          <p:cNvSpPr/>
          <p:nvPr/>
        </p:nvSpPr>
        <p:spPr>
          <a:xfrm>
            <a:off x="1541862" y="3218677"/>
            <a:ext cx="72000" cy="72000"/>
          </a:xfrm>
          <a:prstGeom prst="rect">
            <a:avLst/>
          </a:prstGeom>
          <a:solidFill>
            <a:srgbClr val="00B050"/>
          </a:solidFill>
          <a:ln w="190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005701" y="2787645"/>
            <a:ext cx="702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600" dirty="0" smtClean="0">
                <a:solidFill>
                  <a:schemeClr val="accent2"/>
                </a:solidFill>
              </a:rPr>
              <a:t>адрес</a:t>
            </a:r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20617" y="2787645"/>
            <a:ext cx="2976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dirty="0" smtClean="0">
                <a:solidFill>
                  <a:schemeClr val="accent2"/>
                </a:solidFill>
              </a:rPr>
              <a:t>стойност на избраната клетка</a:t>
            </a:r>
            <a:endParaRPr lang="en-US" sz="1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18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Действия с клетки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bg-BG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Маркиране</a:t>
            </a: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bg-BG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Преместване</a:t>
            </a:r>
          </a:p>
          <a:p>
            <a:pPr marL="292100" lvl="1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0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Където и да е на същия лист. Извежда се предупреждение, ако има риск от изтриване на данни</a:t>
            </a:r>
            <a:endParaRPr lang="en-US" sz="2000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bg-B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Копиране на </a:t>
            </a:r>
            <a:r>
              <a:rPr lang="bg-BG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съдържанието</a:t>
            </a:r>
          </a:p>
          <a:p>
            <a:pPr marL="63500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bg-BG" sz="20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вертикала или по хоризонтала. Ако </a:t>
            </a:r>
            <a:r>
              <a:rPr lang="bg-BG" sz="20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това място вече има данни, те </a:t>
            </a:r>
            <a:r>
              <a:rPr lang="bg-BG" sz="20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 изтриват </a:t>
            </a:r>
            <a:r>
              <a:rPr lang="bg-BG" sz="20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 предупреждение</a:t>
            </a:r>
            <a:r>
              <a:rPr lang="bg-BG" sz="20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3500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000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копиране</a:t>
            </a:r>
            <a:r>
              <a:rPr lang="ru-RU" sz="20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комбинирани</a:t>
            </a:r>
            <a:r>
              <a:rPr lang="ru-RU" sz="20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данни</a:t>
            </a:r>
            <a:r>
              <a:rPr lang="ru-RU" sz="20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които</a:t>
            </a:r>
            <a:r>
              <a:rPr lang="ru-RU" sz="20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завършват</a:t>
            </a:r>
            <a:r>
              <a:rPr lang="ru-RU" sz="20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 число, се </a:t>
            </a:r>
            <a:r>
              <a:rPr lang="ru-RU" sz="2000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увеличава</a:t>
            </a:r>
            <a:r>
              <a:rPr lang="ru-RU" sz="20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числото</a:t>
            </a:r>
            <a:r>
              <a:rPr lang="ru-RU" sz="20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 единица при всяка </a:t>
            </a:r>
            <a:r>
              <a:rPr lang="ru-RU" sz="2000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следваща</a:t>
            </a:r>
            <a:r>
              <a:rPr lang="ru-RU" sz="20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клетка.</a:t>
            </a:r>
          </a:p>
          <a:p>
            <a:pPr marL="63500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000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преместване</a:t>
            </a:r>
            <a:r>
              <a:rPr lang="ru-RU" sz="20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sz="2000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копиране</a:t>
            </a:r>
            <a:r>
              <a:rPr lang="ru-RU" sz="20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формули</a:t>
            </a:r>
            <a:r>
              <a:rPr lang="ru-RU" sz="20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адресите</a:t>
            </a:r>
            <a:r>
              <a:rPr lang="ru-RU" sz="20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клетките</a:t>
            </a:r>
            <a:r>
              <a:rPr lang="ru-RU" sz="20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тях</a:t>
            </a:r>
            <a:r>
              <a:rPr lang="ru-RU" sz="20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sz="2000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променят</a:t>
            </a:r>
            <a:r>
              <a:rPr lang="ru-RU" sz="20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със</a:t>
            </a:r>
            <a:r>
              <a:rPr lang="ru-RU" sz="20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същата</a:t>
            </a:r>
            <a:r>
              <a:rPr lang="ru-RU" sz="20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стъпка</a:t>
            </a:r>
            <a:endParaRPr lang="ru-RU" sz="2000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17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542" y="780734"/>
            <a:ext cx="7865020" cy="5164647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Отстъпи на текста</a:t>
            </a:r>
            <a:endParaRPr lang="en-GB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bg-BG" dirty="0" smtClean="0"/>
              <a:t>Отстъпите се измерват, подобно на големината на шрифта, в точки (пунктове, </a:t>
            </a:r>
            <a:r>
              <a:rPr lang="en-GB" dirty="0" smtClean="0"/>
              <a:t>pt</a:t>
            </a:r>
            <a:r>
              <a:rPr lang="bg-BG" dirty="0" smtClean="0"/>
              <a:t>)</a:t>
            </a:r>
            <a:endParaRPr lang="en-GB" dirty="0" smtClean="0"/>
          </a:p>
          <a:p>
            <a:r>
              <a:rPr lang="bg-BG" dirty="0" smtClean="0"/>
              <a:t>Изключение правят междуредията, които се измерват в пропорции спрямо височината на един ред (големина на шрифта) и по-рядко – в точки.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336532" y="2155663"/>
            <a:ext cx="617459" cy="0"/>
          </a:xfrm>
          <a:prstGeom prst="straightConnector1">
            <a:avLst/>
          </a:prstGeom>
          <a:ln w="38100">
            <a:solidFill>
              <a:schemeClr val="bg1"/>
            </a:solidFill>
            <a:headEnd type="oval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0289532" y="2155663"/>
            <a:ext cx="617459" cy="0"/>
          </a:xfrm>
          <a:prstGeom prst="straightConnector1">
            <a:avLst/>
          </a:prstGeom>
          <a:ln w="38100">
            <a:solidFill>
              <a:schemeClr val="bg1"/>
            </a:solidFill>
            <a:headEnd type="oval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373186" y="1693998"/>
            <a:ext cx="618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latin typeface="+mj-lt"/>
              </a:rPr>
              <a:t>left</a:t>
            </a:r>
            <a:endParaRPr lang="en-GB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166863" y="1693998"/>
            <a:ext cx="784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latin typeface="+mj-lt"/>
              </a:rPr>
              <a:t>right</a:t>
            </a:r>
            <a:endParaRPr lang="en-GB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Up-Down Arrow 20"/>
          <p:cNvSpPr/>
          <p:nvPr/>
        </p:nvSpPr>
        <p:spPr>
          <a:xfrm>
            <a:off x="7589520" y="2834640"/>
            <a:ext cx="203200" cy="296557"/>
          </a:xfrm>
          <a:prstGeom prst="upDownArrow">
            <a:avLst>
              <a:gd name="adj1" fmla="val 20000"/>
              <a:gd name="adj2" fmla="val 4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Up-Down Arrow 21"/>
          <p:cNvSpPr/>
          <p:nvPr/>
        </p:nvSpPr>
        <p:spPr>
          <a:xfrm>
            <a:off x="7589520" y="1341120"/>
            <a:ext cx="203200" cy="271157"/>
          </a:xfrm>
          <a:prstGeom prst="upDownArrow">
            <a:avLst>
              <a:gd name="adj1" fmla="val 20000"/>
              <a:gd name="adj2" fmla="val 4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Up-Down Arrow 22"/>
          <p:cNvSpPr/>
          <p:nvPr/>
        </p:nvSpPr>
        <p:spPr>
          <a:xfrm>
            <a:off x="7589520" y="3947160"/>
            <a:ext cx="203200" cy="296557"/>
          </a:xfrm>
          <a:prstGeom prst="upDownArrow">
            <a:avLst>
              <a:gd name="adj1" fmla="val 20000"/>
              <a:gd name="adj2" fmla="val 4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7792720" y="2752085"/>
            <a:ext cx="1772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latin typeface="+mj-lt"/>
              </a:rPr>
              <a:t>before/after</a:t>
            </a:r>
            <a:endParaRPr lang="en-GB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Up-Down Arrow 24"/>
          <p:cNvSpPr/>
          <p:nvPr/>
        </p:nvSpPr>
        <p:spPr>
          <a:xfrm>
            <a:off x="6126480" y="3302001"/>
            <a:ext cx="76200" cy="167640"/>
          </a:xfrm>
          <a:prstGeom prst="upDownArrow">
            <a:avLst>
              <a:gd name="adj1" fmla="val 20000"/>
              <a:gd name="adj2" fmla="val 4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Up-Down Arrow 25"/>
          <p:cNvSpPr/>
          <p:nvPr/>
        </p:nvSpPr>
        <p:spPr>
          <a:xfrm>
            <a:off x="6126480" y="4394200"/>
            <a:ext cx="76200" cy="345439"/>
          </a:xfrm>
          <a:prstGeom prst="upDownArrow">
            <a:avLst>
              <a:gd name="adj1" fmla="val 20000"/>
              <a:gd name="adj2" fmla="val 4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>
            <a:off x="6202680" y="3180345"/>
            <a:ext cx="1478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latin typeface="+mj-lt"/>
              </a:rPr>
              <a:t>Line spacing</a:t>
            </a:r>
            <a:endParaRPr lang="en-GB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64580" y="4353560"/>
            <a:ext cx="1478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latin typeface="+mj-lt"/>
              </a:rPr>
              <a:t>Line spacing</a:t>
            </a:r>
            <a:endParaRPr lang="en-GB" sz="20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5336532" y="3197929"/>
            <a:ext cx="366443" cy="0"/>
          </a:xfrm>
          <a:prstGeom prst="straightConnector1">
            <a:avLst/>
          </a:prstGeom>
          <a:ln w="38100">
            <a:solidFill>
              <a:schemeClr val="bg1"/>
            </a:solidFill>
            <a:headEnd type="oval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264568" y="2775928"/>
            <a:ext cx="8025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latin typeface="+mj-lt"/>
              </a:rPr>
              <a:t>First </a:t>
            </a:r>
            <a:br>
              <a:rPr lang="en-GB" sz="2400" b="1" dirty="0" smtClean="0">
                <a:solidFill>
                  <a:schemeClr val="bg1"/>
                </a:solidFill>
                <a:latin typeface="+mj-lt"/>
              </a:rPr>
            </a:br>
            <a:r>
              <a:rPr lang="en-GB" sz="2400" b="1" dirty="0" smtClean="0">
                <a:solidFill>
                  <a:schemeClr val="bg1"/>
                </a:solidFill>
                <a:latin typeface="+mj-lt"/>
              </a:rPr>
              <a:t>line</a:t>
            </a:r>
            <a:endParaRPr lang="en-GB" sz="2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42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Работа с формули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bg-BG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Всяка </a:t>
            </a:r>
            <a:r>
              <a:rPr lang="bg-B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формула започва със знак за равенство;</a:t>
            </a:r>
            <a:endParaRPr lang="en-US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bg-B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Всички букви се въвеждат като главни;</a:t>
            </a:r>
            <a:endParaRPr lang="en-US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bg-B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Текстовите стойности се ограждат в кавички;</a:t>
            </a:r>
            <a:endParaRPr lang="en-US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bg-B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Интервали </a:t>
            </a:r>
            <a:r>
              <a:rPr lang="bg-BG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се допускат</a:t>
            </a:r>
            <a:r>
              <a:rPr lang="bg-B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освен ако не са част от текст;</a:t>
            </a:r>
            <a:endParaRPr lang="en-US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bg-B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Веднъж отворена, скобата </a:t>
            </a:r>
            <a:r>
              <a:rPr lang="bg-BG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трябва да се затвори</a:t>
            </a:r>
            <a:r>
              <a:rPr lang="bg-B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88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Структура на формула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 smtClean="0"/>
              <a:t> </a:t>
            </a:r>
            <a:r>
              <a:rPr lang="bg-BG" b="1" dirty="0" smtClean="0">
                <a:solidFill>
                  <a:srgbClr val="00B050"/>
                </a:solidFill>
              </a:rPr>
              <a:t>Константа</a:t>
            </a:r>
            <a:r>
              <a:rPr lang="bg-BG" dirty="0" smtClean="0"/>
              <a:t> – не се изчислява и не се променя, освен при коригиране на формулата.</a:t>
            </a:r>
          </a:p>
          <a:p>
            <a:r>
              <a:rPr lang="bg-BG" dirty="0" smtClean="0"/>
              <a:t> </a:t>
            </a:r>
            <a:r>
              <a:rPr lang="bg-BG" b="1" dirty="0" smtClean="0">
                <a:solidFill>
                  <a:srgbClr val="FF0000"/>
                </a:solidFill>
              </a:rPr>
              <a:t>Променлива</a:t>
            </a:r>
            <a:r>
              <a:rPr lang="bg-BG" dirty="0" smtClean="0"/>
              <a:t> – позволява гъвкавост на формулата, като задава не конкретни стойности, а препраща към адреси на клетки. </a:t>
            </a:r>
          </a:p>
          <a:p>
            <a:r>
              <a:rPr lang="bg-BG" dirty="0" smtClean="0"/>
              <a:t> </a:t>
            </a:r>
            <a:r>
              <a:rPr lang="bg-BG" b="1" dirty="0" smtClean="0">
                <a:solidFill>
                  <a:srgbClr val="FF00FF"/>
                </a:solidFill>
              </a:rPr>
              <a:t>Оператор</a:t>
            </a:r>
            <a:r>
              <a:rPr lang="bg-BG" dirty="0" smtClean="0"/>
              <a:t> – символ, означаващ определено действие във формулата</a:t>
            </a:r>
          </a:p>
          <a:p>
            <a:r>
              <a:rPr lang="bg-BG" dirty="0" smtClean="0"/>
              <a:t> </a:t>
            </a:r>
            <a:r>
              <a:rPr lang="bg-BG" b="1" dirty="0" smtClean="0">
                <a:solidFill>
                  <a:srgbClr val="00B0F0"/>
                </a:solidFill>
              </a:rPr>
              <a:t>Функция</a:t>
            </a:r>
            <a:r>
              <a:rPr lang="bg-BG" dirty="0" smtClean="0"/>
              <a:t> – Именувана формула, която представя зависимост между няколко величини, отбелязани като аргументи. Функциите имат име, което се изписва с главни букви, а константите и променливите се изписват в скоби.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52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Примери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2400" b="1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GB" sz="2400" b="1" dirty="0" smtClean="0">
                <a:solidFill>
                  <a:srgbClr val="00B05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GB" sz="2400" b="1" dirty="0" smtClean="0">
                <a:solidFill>
                  <a:srgbClr val="FF05FF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^</a:t>
            </a:r>
            <a:r>
              <a:rPr lang="en-GB" sz="2400" b="1" dirty="0" smtClean="0">
                <a:solidFill>
                  <a:srgbClr val="00B05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sz="2400" b="1" dirty="0" smtClean="0">
                <a:solidFill>
                  <a:srgbClr val="FF05FF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GB" sz="2400" b="1" dirty="0" smtClean="0">
                <a:solidFill>
                  <a:srgbClr val="00B05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bg-BG" sz="2400" b="1" dirty="0" smtClean="0">
                <a:solidFill>
                  <a:srgbClr val="00B05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400" b="1" dirty="0" smtClean="0">
                <a:solidFill>
                  <a:srgbClr val="00B05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400" b="1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математическа формула с константи</a:t>
            </a:r>
            <a:endParaRPr lang="en-US" sz="2000" dirty="0" smtClean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 smtClean="0">
                <a:solidFill>
                  <a:srgbClr val="00B05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b="1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A1</a:t>
            </a:r>
            <a:r>
              <a:rPr lang="en-US" sz="2400" b="1" dirty="0" smtClean="0">
                <a:solidFill>
                  <a:srgbClr val="FF33CC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B1</a:t>
            </a:r>
            <a:r>
              <a:rPr lang="en-US" sz="2400" b="1" dirty="0" smtClean="0">
                <a:solidFill>
                  <a:srgbClr val="FF33CC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dirty="0" smtClean="0">
                <a:solidFill>
                  <a:srgbClr val="00B05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bg-BG" sz="2400" b="1" dirty="0">
                <a:solidFill>
                  <a:srgbClr val="00B05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400" b="1" dirty="0">
                <a:solidFill>
                  <a:srgbClr val="00B05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4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математическа формула с </a:t>
            </a:r>
            <a:r>
              <a:rPr lang="bg-BG" sz="2400" b="1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променливи</a:t>
            </a:r>
            <a:endParaRPr lang="bg-BG" sz="2400" b="1" dirty="0" smtClean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514350" indent="-51435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2400" b="1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GB" sz="2400" b="1" dirty="0" smtClean="0">
                <a:solidFill>
                  <a:srgbClr val="00B0F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MIN(</a:t>
            </a:r>
            <a:r>
              <a:rPr lang="en-GB" sz="2400" b="1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A1:A5</a:t>
            </a:r>
            <a:r>
              <a:rPr lang="en-GB" sz="2400" b="1" dirty="0" smtClean="0">
                <a:solidFill>
                  <a:srgbClr val="00B0F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sz="2400" b="1" dirty="0" smtClean="0">
                <a:solidFill>
                  <a:srgbClr val="FF05FF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GB" sz="2400" b="1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B3</a:t>
            </a:r>
            <a:r>
              <a:rPr lang="en-GB" sz="2400" b="1" dirty="0" smtClean="0">
                <a:solidFill>
                  <a:srgbClr val="FF05FF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GB" sz="2400" b="1" dirty="0" smtClean="0">
                <a:solidFill>
                  <a:srgbClr val="00B05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bg-BG" sz="2400" b="1" dirty="0" smtClean="0">
                <a:solidFill>
                  <a:srgbClr val="00B05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400" b="1" dirty="0" smtClean="0">
                <a:solidFill>
                  <a:srgbClr val="00B05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400" b="1" dirty="0"/>
              <a:t>формула, съдържаща </a:t>
            </a:r>
            <a:r>
              <a:rPr lang="bg-BG" sz="2400" b="1" dirty="0" smtClean="0"/>
              <a:t>функция, </a:t>
            </a:r>
            <a:r>
              <a:rPr lang="bg-BG" sz="2400" b="1" dirty="0"/>
              <a:t>препратка към отделна клетка и област от клетки, оператори и константа</a:t>
            </a:r>
            <a:endParaRPr lang="en-US" sz="2000" b="1" dirty="0" smtClean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2400" b="1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GB" sz="2400" b="1" dirty="0">
                <a:solidFill>
                  <a:srgbClr val="00B0F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IF(</a:t>
            </a:r>
            <a:r>
              <a:rPr lang="en-GB" sz="24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F8</a:t>
            </a:r>
            <a:r>
              <a:rPr lang="en-GB" sz="24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GB" sz="2400" b="1" dirty="0">
                <a:solidFill>
                  <a:srgbClr val="00B0F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AVERAGE(</a:t>
            </a:r>
            <a:r>
              <a:rPr lang="en-GB" sz="24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G8:K8</a:t>
            </a:r>
            <a:r>
              <a:rPr lang="en-GB" sz="2400" b="1" dirty="0">
                <a:solidFill>
                  <a:srgbClr val="00B0F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sz="24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,”</a:t>
            </a:r>
            <a:r>
              <a:rPr lang="en-GB" sz="2400" b="1" dirty="0">
                <a:solidFill>
                  <a:srgbClr val="00B05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Yes</a:t>
            </a:r>
            <a:r>
              <a:rPr lang="en-GB" sz="24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”,”</a:t>
            </a:r>
            <a:r>
              <a:rPr lang="en-GB" sz="2400" b="1" dirty="0">
                <a:solidFill>
                  <a:srgbClr val="00B05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GB" sz="2400" b="1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GB" sz="2400" b="1" dirty="0" smtClean="0">
                <a:solidFill>
                  <a:srgbClr val="00B0F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bg-BG" sz="2400" b="1" dirty="0" smtClean="0">
                <a:solidFill>
                  <a:srgbClr val="00B0F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400" b="1" dirty="0" smtClean="0">
                <a:solidFill>
                  <a:srgbClr val="00B0F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400" b="1" dirty="0"/>
              <a:t>две вложени функции (</a:t>
            </a:r>
            <a:r>
              <a:rPr lang="en-GB" sz="2400" b="1" dirty="0"/>
              <a:t>AVERAGE </a:t>
            </a:r>
            <a:r>
              <a:rPr lang="bg-BG" sz="2400" b="1" dirty="0"/>
              <a:t>е вложена като условие в </a:t>
            </a:r>
            <a:r>
              <a:rPr lang="en-GB" sz="2400" b="1" dirty="0"/>
              <a:t>IF</a:t>
            </a:r>
            <a:r>
              <a:rPr lang="bg-BG" sz="2400" b="1" dirty="0" smtClean="0"/>
              <a:t>)</a:t>
            </a:r>
            <a:r>
              <a:rPr lang="fr-FR" sz="2400" b="1" dirty="0" smtClean="0"/>
              <a:t> </a:t>
            </a:r>
            <a:r>
              <a:rPr lang="bg-BG" sz="2400" b="1" dirty="0" smtClean="0"/>
              <a:t>и текстови константи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 </a:t>
            </a:r>
            <a:r>
              <a:rPr lang="ru-RU" dirty="0" err="1" smtClean="0"/>
              <a:t>Европейска</a:t>
            </a:r>
            <a:r>
              <a:rPr lang="ru-RU" dirty="0" smtClean="0"/>
              <a:t> Рамка на </a:t>
            </a:r>
            <a:r>
              <a:rPr lang="ru-RU" dirty="0" err="1" smtClean="0"/>
              <a:t>дигиталните</a:t>
            </a:r>
            <a:r>
              <a:rPr lang="ru-RU" dirty="0" smtClean="0"/>
              <a:t> компетентности с </a:t>
            </a:r>
            <a:r>
              <a:rPr lang="ru-RU" dirty="0" err="1" smtClean="0"/>
              <a:t>петте</a:t>
            </a:r>
            <a:r>
              <a:rPr lang="ru-RU" dirty="0" smtClean="0"/>
              <a:t> области на </a:t>
            </a:r>
            <a:r>
              <a:rPr lang="ru-RU" dirty="0" err="1" smtClean="0"/>
              <a:t>дигитална</a:t>
            </a:r>
            <a:r>
              <a:rPr lang="ru-RU" dirty="0" smtClean="0"/>
              <a:t> </a:t>
            </a:r>
            <a:r>
              <a:rPr lang="ru-RU" dirty="0" err="1" smtClean="0"/>
              <a:t>компетентност</a:t>
            </a:r>
            <a:r>
              <a:rPr lang="ru-RU" dirty="0" smtClean="0"/>
              <a:t> и 21 </a:t>
            </a:r>
            <a:r>
              <a:rPr lang="ru-RU" dirty="0" err="1" smtClean="0"/>
              <a:t>дигитални</a:t>
            </a:r>
            <a:r>
              <a:rPr lang="ru-RU" dirty="0" smtClean="0"/>
              <a:t> умения/ компетентности (</a:t>
            </a:r>
            <a:r>
              <a:rPr lang="ru-RU" dirty="0" err="1" smtClean="0"/>
              <a:t>DigComp</a:t>
            </a:r>
            <a:r>
              <a:rPr lang="ru-RU" dirty="0" smtClean="0"/>
              <a:t> 2.1)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648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Основни аритметични действия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bg-BG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Събиране – означава се със знака + </a:t>
            </a:r>
            <a:endParaRPr lang="en-US" dirty="0" smtClean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2100" lvl="1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bg-BG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Пример: </a:t>
            </a:r>
            <a:r>
              <a:rPr lang="fr-FR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bg-B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+3</a:t>
            </a:r>
            <a:endParaRPr lang="en-US" sz="2000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bg-BG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Изваждане</a:t>
            </a:r>
            <a:r>
              <a:rPr lang="en-US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bg-BG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означава се със знака –</a:t>
            </a:r>
            <a:endParaRPr lang="en-US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2100" lvl="1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bg-BG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Пример: </a:t>
            </a:r>
            <a:r>
              <a:rPr lang="fr-FR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bg-B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endParaRPr lang="en-US" sz="2000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bg-BG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Умножение – означава се със звездичка </a:t>
            </a:r>
            <a:r>
              <a:rPr lang="en-US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bg-BG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Shift+8</a:t>
            </a:r>
            <a:r>
              <a:rPr lang="bg-BG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92100" lvl="1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bg-BG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Пример</a:t>
            </a:r>
            <a:r>
              <a:rPr lang="bg-B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bg-BG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=6</a:t>
            </a:r>
            <a:r>
              <a:rPr lang="en-US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bg-BG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dirty="0" smtClean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bg-BG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Деление</a:t>
            </a:r>
            <a:r>
              <a:rPr lang="en-US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bg-BG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означава се с наклонена черта </a:t>
            </a:r>
            <a:r>
              <a:rPr lang="en-US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marL="292100" lvl="1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bg-B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Пример: </a:t>
            </a:r>
            <a:r>
              <a:rPr lang="fr-FR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bg-BG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Степенуване</a:t>
            </a:r>
            <a:r>
              <a:rPr lang="en-US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bg-BG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означава се с карета </a:t>
            </a:r>
            <a:r>
              <a:rPr lang="en-US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^ (Shift+6)</a:t>
            </a:r>
            <a:br>
              <a:rPr lang="en-US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4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Пример: </a:t>
            </a:r>
            <a:r>
              <a:rPr lang="fr-FR" sz="24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6^3</a:t>
            </a:r>
            <a:endParaRPr lang="en-US" sz="2400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52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Благодаря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bg-BG" dirty="0" smtClean="0"/>
              <a:t>За вашето внимание!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ru-RU" smtClean="0"/>
              <a:t>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22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622" y="1450975"/>
            <a:ext cx="5149592" cy="4626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Форматиране на абзаци (</a:t>
            </a:r>
            <a:r>
              <a:rPr lang="en-GB" dirty="0" smtClean="0"/>
              <a:t>Home/Paragraph</a:t>
            </a:r>
            <a:r>
              <a:rPr lang="bg-BG" dirty="0" smtClean="0"/>
              <a:t>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  <p:sp>
        <p:nvSpPr>
          <p:cNvPr id="6" name="Rectangular Callout 5"/>
          <p:cNvSpPr/>
          <p:nvPr/>
        </p:nvSpPr>
        <p:spPr>
          <a:xfrm>
            <a:off x="3385725" y="2082058"/>
            <a:ext cx="1560004" cy="567287"/>
          </a:xfrm>
          <a:prstGeom prst="wedgeRectCallout">
            <a:avLst>
              <a:gd name="adj1" fmla="val -19846"/>
              <a:gd name="adj2" fmla="val 104940"/>
            </a:avLst>
          </a:prstGeom>
          <a:noFill/>
          <a:ln w="28575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sz="11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35435" y="3048772"/>
            <a:ext cx="1660584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bg-BG" dirty="0" smtClean="0"/>
              <a:t>подравняване</a:t>
            </a:r>
            <a:endParaRPr lang="en-GB" dirty="0"/>
          </a:p>
        </p:txBody>
      </p:sp>
      <p:sp>
        <p:nvSpPr>
          <p:cNvPr id="8" name="Rectangular Callout 7"/>
          <p:cNvSpPr/>
          <p:nvPr/>
        </p:nvSpPr>
        <p:spPr>
          <a:xfrm>
            <a:off x="5043602" y="1663369"/>
            <a:ext cx="979129" cy="342419"/>
          </a:xfrm>
          <a:prstGeom prst="wedgeRectCallout">
            <a:avLst>
              <a:gd name="adj1" fmla="val 86141"/>
              <a:gd name="adj2" fmla="val -20946"/>
            </a:avLst>
          </a:prstGeom>
          <a:noFill/>
          <a:ln w="28575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sz="11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63513" y="1663369"/>
            <a:ext cx="293041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bg-BG" dirty="0" smtClean="0"/>
              <a:t>Отстъпи отляво и отдясно</a:t>
            </a:r>
            <a:endParaRPr lang="en-GB" dirty="0"/>
          </a:p>
        </p:txBody>
      </p:sp>
      <p:sp>
        <p:nvSpPr>
          <p:cNvPr id="14" name="Rectangular Callout 13"/>
          <p:cNvSpPr/>
          <p:nvPr/>
        </p:nvSpPr>
        <p:spPr>
          <a:xfrm>
            <a:off x="5463640" y="2584953"/>
            <a:ext cx="559091" cy="2271262"/>
          </a:xfrm>
          <a:prstGeom prst="wedgeRectCallout">
            <a:avLst>
              <a:gd name="adj1" fmla="val 111434"/>
              <a:gd name="adj2" fmla="val -20988"/>
            </a:avLst>
          </a:prstGeom>
          <a:noFill/>
          <a:ln w="28575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sz="11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19275" y="5287490"/>
            <a:ext cx="2815643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bg-BG" dirty="0" smtClean="0"/>
              <a:t>Разстояние преди абзаца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6526605" y="3048772"/>
            <a:ext cx="1493229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bg-BG" dirty="0" smtClean="0"/>
              <a:t>междуредия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8484384" y="5682418"/>
            <a:ext cx="2650534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bg-BG" dirty="0" smtClean="0"/>
              <a:t>Разстояние след абзаца</a:t>
            </a:r>
            <a:endParaRPr lang="en-GB" dirty="0"/>
          </a:p>
        </p:txBody>
      </p:sp>
      <p:sp>
        <p:nvSpPr>
          <p:cNvPr id="21" name="Rectangular Callout 20"/>
          <p:cNvSpPr/>
          <p:nvPr/>
        </p:nvSpPr>
        <p:spPr>
          <a:xfrm>
            <a:off x="3385725" y="1663369"/>
            <a:ext cx="1610294" cy="342419"/>
          </a:xfrm>
          <a:prstGeom prst="wedgeRectCallout">
            <a:avLst>
              <a:gd name="adj1" fmla="val -65498"/>
              <a:gd name="adj2" fmla="val 20206"/>
            </a:avLst>
          </a:prstGeom>
          <a:noFill/>
          <a:ln w="28575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sz="11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73139" y="1661623"/>
            <a:ext cx="2130889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g-BG" dirty="0" smtClean="0"/>
              <a:t>Списъци</a:t>
            </a:r>
            <a:br>
              <a:rPr lang="bg-BG" dirty="0" smtClean="0"/>
            </a:br>
            <a:r>
              <a:rPr lang="bg-BG" dirty="0" smtClean="0"/>
              <a:t>(всеки елемент от списъка е абзац)</a:t>
            </a:r>
          </a:p>
        </p:txBody>
      </p:sp>
    </p:spTree>
    <p:extLst>
      <p:ext uri="{BB962C8B-B14F-4D97-AF65-F5344CB8AC3E}">
        <p14:creationId xmlns:p14="http://schemas.microsoft.com/office/powerpoint/2010/main" val="214838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Форматиране на списъци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0" y="1638232"/>
            <a:ext cx="3960000" cy="736282"/>
          </a:xfrm>
        </p:spPr>
        <p:txBody>
          <a:bodyPr/>
          <a:lstStyle/>
          <a:p>
            <a:pPr indent="720000" algn="l"/>
            <a:r>
              <a:rPr lang="bg-BG" dirty="0" smtClean="0"/>
              <a:t>Неномериран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123092" y="2391520"/>
            <a:ext cx="3836908" cy="3909706"/>
          </a:xfrm>
        </p:spPr>
        <p:txBody>
          <a:bodyPr/>
          <a:lstStyle/>
          <a:p>
            <a:pPr indent="-180000">
              <a:spcBef>
                <a:spcPts val="600"/>
              </a:spcBef>
              <a:buClrTx/>
              <a:buFont typeface="Wingdings" panose="05000000000000000000" pitchFamily="2" charset="2"/>
              <a:buChar char="§"/>
            </a:pPr>
            <a:r>
              <a:rPr lang="bg-BG" sz="2400" dirty="0" smtClean="0"/>
              <a:t>Шкода</a:t>
            </a:r>
          </a:p>
          <a:p>
            <a:pPr indent="-180000">
              <a:spcBef>
                <a:spcPts val="600"/>
              </a:spcBef>
              <a:buClrTx/>
              <a:buFont typeface="Wingdings" panose="05000000000000000000" pitchFamily="2" charset="2"/>
              <a:buChar char="§"/>
            </a:pPr>
            <a:r>
              <a:rPr lang="bg-BG" sz="2400" dirty="0" smtClean="0"/>
              <a:t>Фиат </a:t>
            </a:r>
          </a:p>
          <a:p>
            <a:pPr indent="-180000">
              <a:spcBef>
                <a:spcPts val="600"/>
              </a:spcBef>
              <a:buClrTx/>
              <a:buFont typeface="Wingdings" panose="05000000000000000000" pitchFamily="2" charset="2"/>
              <a:buChar char="§"/>
            </a:pPr>
            <a:r>
              <a:rPr lang="bg-BG" sz="2400" dirty="0" smtClean="0"/>
              <a:t>Мерцедес</a:t>
            </a:r>
          </a:p>
          <a:p>
            <a:pPr indent="-180000">
              <a:spcBef>
                <a:spcPts val="600"/>
              </a:spcBef>
              <a:buClrTx/>
              <a:buFont typeface="Wingdings" panose="05000000000000000000" pitchFamily="2" charset="2"/>
              <a:buChar char="§"/>
            </a:pPr>
            <a:r>
              <a:rPr lang="bg-BG" sz="2400" dirty="0" smtClean="0"/>
              <a:t>Ауди</a:t>
            </a:r>
          </a:p>
          <a:p>
            <a:pPr indent="-180000">
              <a:spcBef>
                <a:spcPts val="600"/>
              </a:spcBef>
              <a:buClrTx/>
              <a:buFont typeface="Wingdings" panose="05000000000000000000" pitchFamily="2" charset="2"/>
              <a:buChar char="§"/>
            </a:pPr>
            <a:r>
              <a:rPr lang="bg-BG" sz="2400" dirty="0" smtClean="0"/>
              <a:t>Нисан</a:t>
            </a:r>
          </a:p>
          <a:p>
            <a:pPr indent="-180000">
              <a:spcBef>
                <a:spcPts val="600"/>
              </a:spcBef>
              <a:buClrTx/>
              <a:buFont typeface="Wingdings" panose="05000000000000000000" pitchFamily="2" charset="2"/>
              <a:buChar char="§"/>
            </a:pPr>
            <a:r>
              <a:rPr lang="bg-BG" sz="2400" dirty="0" smtClean="0"/>
              <a:t>Тойота</a:t>
            </a:r>
          </a:p>
          <a:p>
            <a:pPr indent="-180000">
              <a:spcBef>
                <a:spcPts val="600"/>
              </a:spcBef>
              <a:buClrTx/>
              <a:buFont typeface="Wingdings" panose="05000000000000000000" pitchFamily="2" charset="2"/>
              <a:buChar char="§"/>
            </a:pPr>
            <a:r>
              <a:rPr lang="bg-BG" sz="2400" dirty="0" smtClean="0"/>
              <a:t>Рено</a:t>
            </a:r>
          </a:p>
          <a:p>
            <a:pPr indent="-180000">
              <a:spcBef>
                <a:spcPts val="600"/>
              </a:spcBef>
              <a:buClrTx/>
              <a:buFont typeface="Wingdings" panose="05000000000000000000" pitchFamily="2" charset="2"/>
              <a:buChar char="§"/>
            </a:pPr>
            <a:r>
              <a:rPr lang="bg-BG" sz="2400" dirty="0" smtClean="0"/>
              <a:t>Мицубиши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116000" y="1638232"/>
            <a:ext cx="3960000" cy="736282"/>
          </a:xfrm>
        </p:spPr>
        <p:txBody>
          <a:bodyPr>
            <a:normAutofit/>
          </a:bodyPr>
          <a:lstStyle/>
          <a:p>
            <a:pPr indent="720000" algn="l"/>
            <a:r>
              <a:rPr lang="bg-BG" dirty="0" smtClean="0"/>
              <a:t>Номериран</a:t>
            </a:r>
          </a:p>
          <a:p>
            <a:pPr indent="720000" algn="l">
              <a:spcBef>
                <a:spcPts val="0"/>
              </a:spcBef>
              <a:spcAft>
                <a:spcPts val="0"/>
              </a:spcAft>
            </a:pPr>
            <a:r>
              <a:rPr lang="bg-BG" sz="1800" cap="none" dirty="0" smtClean="0"/>
              <a:t>(сортиран по азбучен ред)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116000" y="2391520"/>
            <a:ext cx="3960000" cy="3909706"/>
          </a:xfrm>
        </p:spPr>
        <p:txBody>
          <a:bodyPr/>
          <a:lstStyle/>
          <a:p>
            <a:pPr marL="457200" lvl="0" indent="-360000">
              <a:spcBef>
                <a:spcPts val="600"/>
              </a:spcBef>
              <a:buClrTx/>
              <a:buFont typeface="+mj-lt"/>
              <a:buAutoNum type="arabicPeriod"/>
              <a:tabLst>
                <a:tab pos="457200" algn="l"/>
              </a:tabLst>
            </a:pPr>
            <a:r>
              <a:rPr lang="bg-BG" sz="2400" dirty="0">
                <a:solidFill>
                  <a:srgbClr val="000000"/>
                </a:solidFill>
              </a:rPr>
              <a:t>Ауди</a:t>
            </a:r>
            <a:endParaRPr lang="en-GB" sz="2400" dirty="0"/>
          </a:p>
          <a:p>
            <a:pPr marL="457200" lvl="0" indent="-360000">
              <a:spcBef>
                <a:spcPts val="600"/>
              </a:spcBef>
              <a:buClrTx/>
              <a:buFont typeface="+mj-lt"/>
              <a:buAutoNum type="arabicPeriod"/>
              <a:tabLst>
                <a:tab pos="457200" algn="l"/>
              </a:tabLst>
            </a:pPr>
            <a:r>
              <a:rPr lang="bg-BG" sz="2400" dirty="0">
                <a:solidFill>
                  <a:srgbClr val="000000"/>
                </a:solidFill>
              </a:rPr>
              <a:t>Мерцедес</a:t>
            </a:r>
            <a:endParaRPr lang="en-GB" sz="2400" dirty="0"/>
          </a:p>
          <a:p>
            <a:pPr marL="457200" lvl="0" indent="-360000">
              <a:spcBef>
                <a:spcPts val="600"/>
              </a:spcBef>
              <a:buClrTx/>
              <a:buFont typeface="+mj-lt"/>
              <a:buAutoNum type="arabicPeriod"/>
              <a:tabLst>
                <a:tab pos="457200" algn="l"/>
              </a:tabLst>
            </a:pPr>
            <a:r>
              <a:rPr lang="bg-BG" sz="2400" dirty="0">
                <a:solidFill>
                  <a:srgbClr val="000000"/>
                </a:solidFill>
              </a:rPr>
              <a:t>Мицубиши</a:t>
            </a:r>
            <a:endParaRPr lang="en-GB" sz="2400" dirty="0"/>
          </a:p>
          <a:p>
            <a:pPr marL="457200" lvl="0" indent="-360000">
              <a:spcBef>
                <a:spcPts val="600"/>
              </a:spcBef>
              <a:buClrTx/>
              <a:buFont typeface="+mj-lt"/>
              <a:buAutoNum type="arabicPeriod"/>
              <a:tabLst>
                <a:tab pos="457200" algn="l"/>
              </a:tabLst>
            </a:pPr>
            <a:r>
              <a:rPr lang="bg-BG" sz="2400" dirty="0">
                <a:solidFill>
                  <a:srgbClr val="000000"/>
                </a:solidFill>
              </a:rPr>
              <a:t>Нисан</a:t>
            </a:r>
            <a:endParaRPr lang="en-GB" sz="2400" dirty="0"/>
          </a:p>
          <a:p>
            <a:pPr marL="457200" lvl="0" indent="-360000">
              <a:spcBef>
                <a:spcPts val="600"/>
              </a:spcBef>
              <a:buClrTx/>
              <a:buFont typeface="+mj-lt"/>
              <a:buAutoNum type="arabicPeriod"/>
              <a:tabLst>
                <a:tab pos="457200" algn="l"/>
              </a:tabLst>
            </a:pPr>
            <a:r>
              <a:rPr lang="bg-BG" sz="2400" dirty="0">
                <a:solidFill>
                  <a:srgbClr val="000000"/>
                </a:solidFill>
              </a:rPr>
              <a:t>Рено</a:t>
            </a:r>
            <a:endParaRPr lang="en-GB" sz="2400" dirty="0"/>
          </a:p>
          <a:p>
            <a:pPr marL="457200" lvl="0" indent="-360000">
              <a:spcBef>
                <a:spcPts val="600"/>
              </a:spcBef>
              <a:buClrTx/>
              <a:buFont typeface="+mj-lt"/>
              <a:buAutoNum type="arabicPeriod"/>
              <a:tabLst>
                <a:tab pos="457200" algn="l"/>
              </a:tabLst>
            </a:pPr>
            <a:r>
              <a:rPr lang="bg-BG" sz="2400" dirty="0">
                <a:solidFill>
                  <a:srgbClr val="000000"/>
                </a:solidFill>
              </a:rPr>
              <a:t>Тойота</a:t>
            </a:r>
            <a:endParaRPr lang="en-GB" sz="2400" dirty="0"/>
          </a:p>
          <a:p>
            <a:pPr marL="457200" lvl="0" indent="-360000">
              <a:spcBef>
                <a:spcPts val="600"/>
              </a:spcBef>
              <a:buClrTx/>
              <a:buFont typeface="+mj-lt"/>
              <a:buAutoNum type="arabicPeriod"/>
              <a:tabLst>
                <a:tab pos="457200" algn="l"/>
              </a:tabLst>
            </a:pPr>
            <a:r>
              <a:rPr lang="bg-BG" sz="2400" dirty="0">
                <a:solidFill>
                  <a:srgbClr val="000000"/>
                </a:solidFill>
              </a:rPr>
              <a:t>Фиат </a:t>
            </a:r>
            <a:endParaRPr lang="en-GB" sz="2400" dirty="0"/>
          </a:p>
          <a:p>
            <a:pPr marL="457200" lvl="0" indent="-360000">
              <a:spcBef>
                <a:spcPts val="600"/>
              </a:spcBef>
              <a:buClrTx/>
              <a:buFont typeface="+mj-lt"/>
              <a:buAutoNum type="arabicPeriod"/>
              <a:tabLst>
                <a:tab pos="457200" algn="l"/>
              </a:tabLst>
            </a:pPr>
            <a:r>
              <a:rPr lang="bg-BG" sz="2400" dirty="0">
                <a:solidFill>
                  <a:srgbClr val="000000"/>
                </a:solidFill>
              </a:rPr>
              <a:t>Шкода</a:t>
            </a:r>
            <a:endParaRPr lang="en-GB" sz="2400" dirty="0">
              <a:effectLst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 dirty="0"/>
          </a:p>
        </p:txBody>
      </p:sp>
      <p:sp>
        <p:nvSpPr>
          <p:cNvPr id="11" name="Text Placeholder 8"/>
          <p:cNvSpPr txBox="1">
            <a:spLocks/>
          </p:cNvSpPr>
          <p:nvPr/>
        </p:nvSpPr>
        <p:spPr bwMode="auto">
          <a:xfrm>
            <a:off x="8232000" y="1638232"/>
            <a:ext cx="3960000" cy="736282"/>
          </a:xfrm>
          <a:prstGeom prst="rect">
            <a:avLst/>
          </a:prstGeom>
          <a:solidFill>
            <a:srgbClr val="E0CB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72000" rIns="91440" bIns="72000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b="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720000" algn="l">
              <a:spcBef>
                <a:spcPts val="0"/>
              </a:spcBef>
              <a:spcAft>
                <a:spcPts val="0"/>
              </a:spcAft>
            </a:pPr>
            <a:r>
              <a:rPr lang="bg-BG" dirty="0" smtClean="0"/>
              <a:t>Сложен</a:t>
            </a:r>
          </a:p>
          <a:p>
            <a:pPr indent="720000" algn="l">
              <a:spcBef>
                <a:spcPts val="0"/>
              </a:spcBef>
              <a:spcAft>
                <a:spcPts val="0"/>
              </a:spcAft>
            </a:pPr>
            <a:r>
              <a:rPr lang="bg-BG" sz="1800" cap="none" dirty="0" smtClean="0"/>
              <a:t>(обособени категории)</a:t>
            </a:r>
          </a:p>
        </p:txBody>
      </p:sp>
      <p:sp>
        <p:nvSpPr>
          <p:cNvPr id="12" name="Content Placeholder 9"/>
          <p:cNvSpPr txBox="1">
            <a:spLocks/>
          </p:cNvSpPr>
          <p:nvPr/>
        </p:nvSpPr>
        <p:spPr bwMode="auto">
          <a:xfrm>
            <a:off x="8232000" y="2391520"/>
            <a:ext cx="3960000" cy="3909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</a:bodyPr>
          <a:lstStyle>
            <a:lvl1pPr marL="90488" indent="-90488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2588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738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300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1863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just"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arenR"/>
            </a:pPr>
            <a:r>
              <a:rPr lang="bg-B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Европейски марки</a:t>
            </a:r>
            <a:endParaRPr lang="en-GB" sz="2400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lphaLcParenR"/>
            </a:pPr>
            <a:r>
              <a:rPr lang="bg-B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Немски</a:t>
            </a:r>
            <a:endParaRPr lang="en-GB" sz="2000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lvl="2" indent="-228600" algn="just"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romanLcParenR"/>
            </a:pPr>
            <a:r>
              <a:rPr lang="bg-B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Ауди </a:t>
            </a:r>
            <a:endParaRPr lang="en-GB" sz="1600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lvl="2" indent="-228600" algn="just"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romanLcParenR"/>
            </a:pPr>
            <a:r>
              <a:rPr lang="bg-B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Мерцедес</a:t>
            </a:r>
            <a:endParaRPr lang="en-GB" sz="1600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lphaLcParenR"/>
            </a:pPr>
            <a:r>
              <a:rPr lang="bg-B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Други </a:t>
            </a:r>
            <a:endParaRPr lang="en-GB" sz="2000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lvl="2" indent="-228600" algn="just"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romanLcParenR"/>
            </a:pPr>
            <a:r>
              <a:rPr lang="bg-B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Рено</a:t>
            </a:r>
            <a:endParaRPr lang="en-GB" sz="1600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lvl="2" indent="-228600" algn="just"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romanLcParenR"/>
            </a:pPr>
            <a:r>
              <a:rPr lang="bg-B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Шкода</a:t>
            </a:r>
            <a:endParaRPr lang="en-GB" sz="1600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lvl="2" indent="-228600" algn="just"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romanLcParenR"/>
            </a:pPr>
            <a:r>
              <a:rPr lang="bg-B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Фиат </a:t>
            </a:r>
            <a:endParaRPr lang="en-GB" sz="1600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arenR"/>
            </a:pPr>
            <a:r>
              <a:rPr lang="bg-B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Японски марки</a:t>
            </a:r>
            <a:endParaRPr lang="en-GB" sz="2400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lphaLcParenR"/>
            </a:pPr>
            <a:r>
              <a:rPr lang="bg-B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Мицубиши</a:t>
            </a:r>
            <a:endParaRPr lang="en-GB" sz="2000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lphaLcParenR"/>
            </a:pPr>
            <a:r>
              <a:rPr lang="bg-B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Нисан</a:t>
            </a:r>
            <a:endParaRPr lang="en-GB" sz="2000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lphaLcParenR"/>
            </a:pPr>
            <a:r>
              <a:rPr lang="bg-B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Тойота</a:t>
            </a:r>
            <a:endParaRPr lang="en-GB" sz="20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16" y="1724662"/>
            <a:ext cx="637556" cy="5634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2764" y="1724660"/>
            <a:ext cx="611797" cy="5319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1444" y="1724660"/>
            <a:ext cx="657173" cy="53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48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Готови стилове за текст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 Европейска Рамка на дигиталните компетентности с петте области на дигитална компетентност и 21 дигитални умения/ компетентности (DigComp 2.1)</a:t>
            </a:r>
            <a:endParaRPr lang="ru-RU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0940" y="2743200"/>
            <a:ext cx="10030119" cy="1482481"/>
          </a:xfrm>
          <a:prstGeom prst="rect">
            <a:avLst/>
          </a:prstGeom>
        </p:spPr>
      </p:pic>
      <p:sp>
        <p:nvSpPr>
          <p:cNvPr id="11" name="Rectangular Callout 10"/>
          <p:cNvSpPr/>
          <p:nvPr/>
        </p:nvSpPr>
        <p:spPr>
          <a:xfrm>
            <a:off x="1133436" y="2805464"/>
            <a:ext cx="1222902" cy="957644"/>
          </a:xfrm>
          <a:prstGeom prst="wedgeRectCallout">
            <a:avLst>
              <a:gd name="adj1" fmla="val -7980"/>
              <a:gd name="adj2" fmla="val -91804"/>
            </a:avLst>
          </a:prstGeom>
          <a:noFill/>
          <a:ln w="28575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sz="11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0940" y="1911295"/>
            <a:ext cx="2130889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g-BG" dirty="0" smtClean="0"/>
              <a:t>Основен текст</a:t>
            </a:r>
          </a:p>
        </p:txBody>
      </p:sp>
      <p:sp>
        <p:nvSpPr>
          <p:cNvPr id="13" name="Rectangular Callout 12"/>
          <p:cNvSpPr/>
          <p:nvPr/>
        </p:nvSpPr>
        <p:spPr>
          <a:xfrm>
            <a:off x="3615798" y="2805464"/>
            <a:ext cx="4666556" cy="957644"/>
          </a:xfrm>
          <a:prstGeom prst="wedgeRectCallout">
            <a:avLst>
              <a:gd name="adj1" fmla="val -33227"/>
              <a:gd name="adj2" fmla="val 110182"/>
            </a:avLst>
          </a:prstGeom>
          <a:noFill/>
          <a:ln w="28575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sz="11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ular Callout 13"/>
          <p:cNvSpPr/>
          <p:nvPr/>
        </p:nvSpPr>
        <p:spPr>
          <a:xfrm>
            <a:off x="8380721" y="2805464"/>
            <a:ext cx="2322185" cy="957644"/>
          </a:xfrm>
          <a:prstGeom prst="wedgeRectCallout">
            <a:avLst>
              <a:gd name="adj1" fmla="val -7980"/>
              <a:gd name="adj2" fmla="val -91804"/>
            </a:avLst>
          </a:prstGeom>
          <a:noFill/>
          <a:ln w="28575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sz="11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82354" y="1911295"/>
            <a:ext cx="2664069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g-BG" dirty="0" smtClean="0"/>
              <a:t>Заглавие и подзаглавие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15798" y="4428826"/>
            <a:ext cx="466655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g-BG" dirty="0" smtClean="0"/>
              <a:t>Йерархични стилове за точки и подточки</a:t>
            </a:r>
          </a:p>
        </p:txBody>
      </p:sp>
    </p:spTree>
    <p:extLst>
      <p:ext uri="{BB962C8B-B14F-4D97-AF65-F5344CB8AC3E}">
        <p14:creationId xmlns:p14="http://schemas.microsoft.com/office/powerpoint/2010/main" val="404357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Calibri-Cambria">
      <a:majorFont>
        <a:latin typeface="Calibri" panose="020F0502020204030204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7310</TotalTime>
  <Words>3643</Words>
  <Application>Microsoft Office PowerPoint</Application>
  <PresentationFormat>Widescreen</PresentationFormat>
  <Paragraphs>480</Paragraphs>
  <Slides>64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1" baseType="lpstr">
      <vt:lpstr>Arial</vt:lpstr>
      <vt:lpstr>Calibri</vt:lpstr>
      <vt:lpstr>Cambria</vt:lpstr>
      <vt:lpstr>Symbol</vt:lpstr>
      <vt:lpstr>Times New Roman</vt:lpstr>
      <vt:lpstr>Wingdings</vt:lpstr>
      <vt:lpstr>Retrospect</vt:lpstr>
      <vt:lpstr>3.2. Интегриране и преработване на дигитално съдържание</vt:lpstr>
      <vt:lpstr>ЧАСТ 1: ТЕКСТООБРАБОТКА</vt:lpstr>
      <vt:lpstr>Структура на страница</vt:lpstr>
      <vt:lpstr>Ориентация на страницата</vt:lpstr>
      <vt:lpstr>Структура на текста</vt:lpstr>
      <vt:lpstr>Отстъпи на текста</vt:lpstr>
      <vt:lpstr>Форматиране на абзаци (Home/Paragraph)</vt:lpstr>
      <vt:lpstr>Форматиране на списъци</vt:lpstr>
      <vt:lpstr>Готови стилове за текст</vt:lpstr>
      <vt:lpstr>Шаблони за текстови документи </vt:lpstr>
      <vt:lpstr>Пример: колекция от шаблони</vt:lpstr>
      <vt:lpstr>Търсене и зареждане на шаблони</vt:lpstr>
      <vt:lpstr>ЧАСТ 2: АВТОБИОГРАФИЯ</vt:lpstr>
      <vt:lpstr>Структура на автобиография</vt:lpstr>
      <vt:lpstr>Лични данни</vt:lpstr>
      <vt:lpstr>Професионален опит</vt:lpstr>
      <vt:lpstr>Образование и квалификации</vt:lpstr>
      <vt:lpstr>Умения </vt:lpstr>
      <vt:lpstr>Примерен шаблон Resume</vt:lpstr>
      <vt:lpstr>ЧАСТ 3:  ОФИЦИАЛНО ПИСМО</vt:lpstr>
      <vt:lpstr>Структура на официално писмо</vt:lpstr>
      <vt:lpstr>Примерен шаблон  Letterhead</vt:lpstr>
      <vt:lpstr>ЧАСТ 4:  ВИЗИТНА КАРТИЧКА</vt:lpstr>
      <vt:lpstr>Структура на визитна картичка</vt:lpstr>
      <vt:lpstr>Примерер шаблон Business Card</vt:lpstr>
      <vt:lpstr>ЧАСТ 5:  ПРЕЗЕНТАЦИЯ</vt:lpstr>
      <vt:lpstr>Структура на файла</vt:lpstr>
      <vt:lpstr>Примерни теми за дизайн</vt:lpstr>
      <vt:lpstr>Структура на слайд</vt:lpstr>
      <vt:lpstr>Пример, тема Berlin </vt:lpstr>
      <vt:lpstr>Избор на тема за дизайн</vt:lpstr>
      <vt:lpstr>Добавяне на нов слайд</vt:lpstr>
      <vt:lpstr>Структура на презентация</vt:lpstr>
      <vt:lpstr>Заглавен слайд</vt:lpstr>
      <vt:lpstr>Съдържание на презентацията</vt:lpstr>
      <vt:lpstr>Изгледи на слайдове</vt:lpstr>
      <vt:lpstr>Title/Заглавен слайд </vt:lpstr>
      <vt:lpstr>Section Header/ Заглавка на секция</vt:lpstr>
      <vt:lpstr>Title and Content/Заглавие и съдържание </vt:lpstr>
      <vt:lpstr>Two Content/Две съдържания </vt:lpstr>
      <vt:lpstr>Comparison/ Сравнение </vt:lpstr>
      <vt:lpstr>Content with caption/ Съдържание с надпис </vt:lpstr>
      <vt:lpstr>Picture with caption/ Картинка с надпис </vt:lpstr>
      <vt:lpstr>Title only/ Само заглавие </vt:lpstr>
      <vt:lpstr>Blank/ Празен </vt:lpstr>
      <vt:lpstr>Стил на писане</vt:lpstr>
      <vt:lpstr>Структуриране на текста</vt:lpstr>
      <vt:lpstr>Графични елементи</vt:lpstr>
      <vt:lpstr>Включване на изображения в презентацията</vt:lpstr>
      <vt:lpstr>Заключителен слайд</vt:lpstr>
      <vt:lpstr>Режим на представяне (Slide Show)</vt:lpstr>
      <vt:lpstr>Сравнение (за пример е използван предходният слайд)</vt:lpstr>
      <vt:lpstr>Смяна на слайдовете</vt:lpstr>
      <vt:lpstr>Излизане от режим на представяне</vt:lpstr>
      <vt:lpstr>Полезни съвети</vt:lpstr>
      <vt:lpstr>ЧАСТ 6: ЕЛЕКТРОННИ ТАБЛИЦИ</vt:lpstr>
      <vt:lpstr>Електронна таблица и работна книга</vt:lpstr>
      <vt:lpstr>Структура на работната книга</vt:lpstr>
      <vt:lpstr>Действия с клетки</vt:lpstr>
      <vt:lpstr>Работа с формули</vt:lpstr>
      <vt:lpstr>Структура на формула</vt:lpstr>
      <vt:lpstr>Примери</vt:lpstr>
      <vt:lpstr>Основни аритметични действия</vt:lpstr>
      <vt:lpstr>Благодаря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Irena Avdjieva</dc:creator>
  <cp:lastModifiedBy>Ирена Авджиева</cp:lastModifiedBy>
  <cp:revision>285</cp:revision>
  <dcterms:created xsi:type="dcterms:W3CDTF">2023-01-03T13:46:11Z</dcterms:created>
  <dcterms:modified xsi:type="dcterms:W3CDTF">2023-03-10T09:34:58Z</dcterms:modified>
</cp:coreProperties>
</file>