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0" r:id="rId14"/>
    <p:sldId id="271" r:id="rId15"/>
    <p:sldId id="269" r:id="rId16"/>
    <p:sldId id="272" r:id="rId17"/>
    <p:sldId id="273" r:id="rId18"/>
    <p:sldId id="274" r:id="rId19"/>
    <p:sldId id="275" r:id="rId20"/>
    <p:sldId id="276" r:id="rId21"/>
    <p:sldId id="277"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C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124" d="100"/>
          <a:sy n="124" d="100"/>
        </p:scale>
        <p:origin x="264" y="17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AFB64C6-569E-4F70-BCB8-75324E9D6D2E}" type="datetimeFigureOut">
              <a:rPr lang="en-GB"/>
              <a:pPr>
                <a:defRPr/>
              </a:pPr>
              <a:t>21/02/2023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B10276E-8453-45F0-86BE-38A31A1DEB8F}" type="slidenum">
              <a:rPr lang="en-GB"/>
              <a:pPr>
                <a:defRPr/>
              </a:pPr>
              <a:t>‹#›</a:t>
            </a:fld>
            <a:endParaRPr lang="en-GB"/>
          </a:p>
        </p:txBody>
      </p:sp>
    </p:spTree>
    <p:extLst>
      <p:ext uri="{BB962C8B-B14F-4D97-AF65-F5344CB8AC3E}">
        <p14:creationId xmlns:p14="http://schemas.microsoft.com/office/powerpoint/2010/main" val="2299503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1C0F2615-8737-4BF9-9AC9-8E8D7A2802F3}" type="slidenum">
              <a:rPr lang="en-GB" altLang="en-US" smtClean="0">
                <a:latin typeface="Calibri" panose="020F0502020204030204" pitchFamily="34" charset="0"/>
              </a:rPr>
              <a:pPr fontAlgn="base">
                <a:spcBef>
                  <a:spcPct val="0"/>
                </a:spcBef>
                <a:spcAft>
                  <a:spcPct val="0"/>
                </a:spcAft>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2303905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473" y="1567928"/>
            <a:ext cx="8363516" cy="2985785"/>
          </a:xfrm>
        </p:spPr>
        <p:txBody>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45473" y="4684222"/>
            <a:ext cx="8363516"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74DD7BA2-3281-4CAE-B481-A466A1C542DA}" type="slidenum">
              <a:rPr lang="en-GB"/>
              <a:pPr>
                <a:defRPr/>
              </a:pPr>
              <a:t>‹#›</a:t>
            </a:fld>
            <a:endParaRPr lang="en-GB"/>
          </a:p>
        </p:txBody>
      </p:sp>
      <p:sp>
        <p:nvSpPr>
          <p:cNvPr id="7" name="Footer Placeholder 4"/>
          <p:cNvSpPr>
            <a:spLocks noGrp="1"/>
          </p:cNvSpPr>
          <p:nvPr>
            <p:ph type="ftr" sz="quarter" idx="11"/>
          </p:nvPr>
        </p:nvSpPr>
        <p:spPr>
          <a:xfrm>
            <a:off x="146050" y="6269038"/>
            <a:ext cx="8362950" cy="577850"/>
          </a:xfrm>
        </p:spPr>
        <p:txBody>
          <a:bodyPr/>
          <a:lstStyle>
            <a:lvl1pPr algn="l">
              <a:defRPr sz="1000" cap="all" baseline="0">
                <a:solidFill>
                  <a:schemeClr val="tx1"/>
                </a:solidFill>
              </a:defRPr>
            </a:lvl1pPr>
          </a:lstStyle>
          <a:p>
            <a:pPr>
              <a:defRPr/>
            </a:pPr>
            <a:r>
              <a:rPr lang="ru-RU" dirty="0"/>
              <a:t>Европейска Рамка на дигиталните компетентности с петте области на</a:t>
            </a:r>
            <a:br>
              <a:rPr lang="en-GB" dirty="0"/>
            </a:br>
            <a:r>
              <a:rPr lang="ru-RU" dirty="0"/>
              <a:t>дигитална</a:t>
            </a:r>
            <a:r>
              <a:rPr lang="en-GB" dirty="0"/>
              <a:t> </a:t>
            </a:r>
            <a:r>
              <a:rPr lang="ru-RU" dirty="0"/>
              <a:t>компетентност</a:t>
            </a:r>
            <a:r>
              <a:rPr lang="en-GB" dirty="0"/>
              <a:t> </a:t>
            </a:r>
            <a:r>
              <a:rPr lang="ru-RU" dirty="0"/>
              <a:t>и 21 дигитални умения/ компетентности (DigComp 2.1)</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473" y="318320"/>
            <a:ext cx="4286250" cy="1028700"/>
          </a:xfrm>
          <a:prstGeom prst="rect">
            <a:avLst/>
          </a:prstGeom>
        </p:spPr>
      </p:pic>
    </p:spTree>
    <p:extLst>
      <p:ext uri="{BB962C8B-B14F-4D97-AF65-F5344CB8AC3E}">
        <p14:creationId xmlns:p14="http://schemas.microsoft.com/office/powerpoint/2010/main" val="120915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defRPr/>
            </a:lvl1pPr>
          </a:lstStyle>
          <a:p>
            <a:pPr>
              <a:defRPr/>
            </a:pPr>
            <a:fld id="{91549104-7D14-4124-BDE8-A583F4213B2A}" type="slidenum">
              <a:rPr lang="en-GB"/>
              <a:pPr>
                <a:defRPr/>
              </a:pPr>
              <a:t>‹#›</a:t>
            </a:fld>
            <a:endParaRPr lang="en-GB" dirty="0"/>
          </a:p>
        </p:txBody>
      </p:sp>
    </p:spTree>
    <p:extLst>
      <p:ext uri="{BB962C8B-B14F-4D97-AF65-F5344CB8AC3E}">
        <p14:creationId xmlns:p14="http://schemas.microsoft.com/office/powerpoint/2010/main" val="26165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7" name="Slide Number Placeholder 5"/>
          <p:cNvSpPr>
            <a:spLocks noGrp="1"/>
          </p:cNvSpPr>
          <p:nvPr>
            <p:ph type="sldNum" sz="quarter" idx="11"/>
          </p:nvPr>
        </p:nvSpPr>
        <p:spPr/>
        <p:txBody>
          <a:bodyPr/>
          <a:lstStyle>
            <a:lvl1pPr algn="r">
              <a:defRPr sz="1050">
                <a:solidFill>
                  <a:schemeClr val="tx1"/>
                </a:solidFill>
              </a:defRPr>
            </a:lvl1pPr>
          </a:lstStyle>
          <a:p>
            <a:pPr>
              <a:defRPr/>
            </a:pPr>
            <a:fld id="{DA1AF14A-5F0C-439E-9D32-0E48D454566F}" type="slidenum">
              <a:rPr lang="en-GB"/>
              <a:pPr>
                <a:defRPr/>
              </a:pPr>
              <a:t>‹#›</a:t>
            </a:fld>
            <a:endParaRPr lang="en-GB" dirty="0"/>
          </a:p>
        </p:txBody>
      </p:sp>
    </p:spTree>
    <p:extLst>
      <p:ext uri="{BB962C8B-B14F-4D97-AF65-F5344CB8AC3E}">
        <p14:creationId xmlns:p14="http://schemas.microsoft.com/office/powerpoint/2010/main" val="132971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90488" indent="-90488">
              <a:buFont typeface="Arial" panose="020B0604020202020204" pitchFamily="34" charset="0"/>
              <a:buChar char="•"/>
              <a:defRPr/>
            </a:lvl1pPr>
            <a:lvl2pPr marL="382588" indent="-182563">
              <a:buFont typeface="Arial" panose="020B0604020202020204" pitchFamily="34" charset="0"/>
              <a:buChar char="•"/>
              <a:defRPr/>
            </a:lvl2pPr>
            <a:lvl3pPr marL="566738" indent="-182563">
              <a:buFont typeface="Arial" panose="020B0604020202020204" pitchFamily="34" charset="0"/>
              <a:buChar char="•"/>
              <a:defRPr/>
            </a:lvl3pPr>
            <a:lvl4pPr marL="749300" indent="-182563">
              <a:buFont typeface="Arial" panose="020B0604020202020204" pitchFamily="34" charset="0"/>
              <a:buChar char="•"/>
              <a:defRPr/>
            </a:lvl4pPr>
            <a:lvl5pPr marL="931863" indent="-182563">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defRPr/>
            </a:lvl1pPr>
          </a:lstStyle>
          <a:p>
            <a:pPr>
              <a:defRPr/>
            </a:pPr>
            <a:fld id="{709C5159-182D-4C2F-A853-14B47A34D615}" type="slidenum">
              <a:rPr lang="en-GB"/>
              <a:pPr>
                <a:defRPr/>
              </a:pPr>
              <a:t>‹#›</a:t>
            </a:fld>
            <a:endParaRPr lang="en-GB" dirty="0"/>
          </a:p>
        </p:txBody>
      </p:sp>
    </p:spTree>
    <p:extLst>
      <p:ext uri="{BB962C8B-B14F-4D97-AF65-F5344CB8AC3E}">
        <p14:creationId xmlns:p14="http://schemas.microsoft.com/office/powerpoint/2010/main" val="327992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lgn="r">
              <a:defRPr sz="1050">
                <a:solidFill>
                  <a:schemeClr val="tx1"/>
                </a:solidFill>
              </a:defRPr>
            </a:lvl1pPr>
          </a:lstStyle>
          <a:p>
            <a:pPr>
              <a:defRPr/>
            </a:pPr>
            <a:fld id="{2DEAD4DF-16C8-4075-93F9-48355EDBC0E1}" type="slidenum">
              <a:rPr lang="en-GB"/>
              <a:pPr>
                <a:defRPr/>
              </a:pPr>
              <a:t>‹#›</a:t>
            </a:fld>
            <a:endParaRPr lang="en-GB" dirty="0"/>
          </a:p>
        </p:txBody>
      </p:sp>
    </p:spTree>
    <p:extLst>
      <p:ext uri="{BB962C8B-B14F-4D97-AF65-F5344CB8AC3E}">
        <p14:creationId xmlns:p14="http://schemas.microsoft.com/office/powerpoint/2010/main" val="38747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0" y="6400800"/>
            <a:ext cx="12192000"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0" y="0"/>
            <a:ext cx="12192000" cy="1450757"/>
          </a:xfrm>
        </p:spPr>
        <p:txBody>
          <a:bodyPr/>
          <a:lstStyle/>
          <a:p>
            <a:r>
              <a:rPr lang="en-US" dirty="0"/>
              <a:t>Click to edit Master title style</a:t>
            </a:r>
          </a:p>
        </p:txBody>
      </p:sp>
      <p:sp>
        <p:nvSpPr>
          <p:cNvPr id="3" name="Content Placeholder 2"/>
          <p:cNvSpPr>
            <a:spLocks noGrp="1"/>
          </p:cNvSpPr>
          <p:nvPr>
            <p:ph sz="half" idx="1"/>
          </p:nvPr>
        </p:nvSpPr>
        <p:spPr>
          <a:xfrm>
            <a:off x="0" y="1621226"/>
            <a:ext cx="6035039"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621226"/>
            <a:ext cx="5974080" cy="4680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9" name="Slide Number Placeholder 5"/>
          <p:cNvSpPr>
            <a:spLocks noGrp="1"/>
          </p:cNvSpPr>
          <p:nvPr>
            <p:ph type="sldNum" sz="quarter" idx="11"/>
          </p:nvPr>
        </p:nvSpPr>
        <p:spPr/>
        <p:txBody>
          <a:bodyPr/>
          <a:lstStyle>
            <a:lvl1pPr algn="r">
              <a:defRPr sz="1050">
                <a:solidFill>
                  <a:schemeClr val="tx1"/>
                </a:solidFill>
              </a:defRPr>
            </a:lvl1pPr>
          </a:lstStyle>
          <a:p>
            <a:pPr>
              <a:defRPr/>
            </a:pPr>
            <a:fld id="{A528CD17-4247-4B67-A44A-56048501A769}" type="slidenum">
              <a:rPr lang="en-GB"/>
              <a:pPr>
                <a:defRPr/>
              </a:pPr>
              <a:t>‹#›</a:t>
            </a:fld>
            <a:endParaRPr lang="en-GB" dirty="0"/>
          </a:p>
        </p:txBody>
      </p:sp>
    </p:spTree>
    <p:extLst>
      <p:ext uri="{BB962C8B-B14F-4D97-AF65-F5344CB8AC3E}">
        <p14:creationId xmlns:p14="http://schemas.microsoft.com/office/powerpoint/2010/main" val="412589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121920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0" y="1638232"/>
            <a:ext cx="6035040" cy="736282"/>
          </a:xfrm>
          <a:solidFill>
            <a:srgbClr val="E0CBA4"/>
          </a:solidFill>
        </p:spPr>
        <p:txBody>
          <a:bodyPr lIns="91440" rIns="91440" anchor="ctr">
            <a:normAutofit/>
          </a:bodyPr>
          <a:lstStyle>
            <a:lvl1pPr marL="0" indent="0" algn="ctr">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2391520"/>
            <a:ext cx="6035040" cy="3909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638232"/>
            <a:ext cx="5974080" cy="736282"/>
          </a:xfrm>
          <a:solidFill>
            <a:srgbClr val="E0CBA4"/>
          </a:solidFill>
        </p:spPr>
        <p:txBody>
          <a:bodyPr lIns="91440" rIns="91440" anchor="ctr">
            <a:normAutofit/>
          </a:bodyPr>
          <a:lstStyle>
            <a:lvl1pPr marL="0" indent="0" algn="ctr">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391520"/>
            <a:ext cx="5974080" cy="3909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defRPr/>
            </a:lvl1pPr>
          </a:lstStyle>
          <a:p>
            <a:pPr>
              <a:defRPr/>
            </a:pPr>
            <a:fld id="{395CF1FF-1288-4E66-A247-32226B2B2224}" type="slidenum">
              <a:rPr lang="en-GB"/>
              <a:pPr>
                <a:defRPr/>
              </a:pPr>
              <a:t>‹#›</a:t>
            </a:fld>
            <a:endParaRPr lang="en-GB" dirty="0"/>
          </a:p>
        </p:txBody>
      </p:sp>
    </p:spTree>
    <p:extLst>
      <p:ext uri="{BB962C8B-B14F-4D97-AF65-F5344CB8AC3E}">
        <p14:creationId xmlns:p14="http://schemas.microsoft.com/office/powerpoint/2010/main" val="69163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4" name="Slide Number Placeholder 5"/>
          <p:cNvSpPr>
            <a:spLocks noGrp="1"/>
          </p:cNvSpPr>
          <p:nvPr>
            <p:ph type="sldNum" sz="quarter" idx="11"/>
          </p:nvPr>
        </p:nvSpPr>
        <p:spPr/>
        <p:txBody>
          <a:bodyPr/>
          <a:lstStyle>
            <a:lvl1pPr>
              <a:defRPr/>
            </a:lvl1pPr>
          </a:lstStyle>
          <a:p>
            <a:pPr>
              <a:defRPr/>
            </a:pPr>
            <a:fld id="{227BDDC5-8D53-47EA-B3FF-51BC47B977DE}" type="slidenum">
              <a:rPr lang="en-GB"/>
              <a:pPr>
                <a:defRPr/>
              </a:pPr>
              <a:t>‹#›</a:t>
            </a:fld>
            <a:endParaRPr lang="en-GB" dirty="0"/>
          </a:p>
        </p:txBody>
      </p:sp>
    </p:spTree>
    <p:extLst>
      <p:ext uri="{BB962C8B-B14F-4D97-AF65-F5344CB8AC3E}">
        <p14:creationId xmlns:p14="http://schemas.microsoft.com/office/powerpoint/2010/main" val="244350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lgn="r">
              <a:defRPr sz="1050">
                <a:solidFill>
                  <a:schemeClr val="tx1"/>
                </a:solidFill>
              </a:defRPr>
            </a:lvl1pPr>
          </a:lstStyle>
          <a:p>
            <a:pPr>
              <a:defRPr/>
            </a:pPr>
            <a:fld id="{F9C4AEA8-F69B-4C08-A93F-864E2A8801A6}" type="slidenum">
              <a:rPr lang="en-GB"/>
              <a:pPr>
                <a:defRPr/>
              </a:pPr>
              <a:t>‹#›</a:t>
            </a:fld>
            <a:endParaRPr lang="en-GB" dirty="0"/>
          </a:p>
        </p:txBody>
      </p:sp>
    </p:spTree>
    <p:extLst>
      <p:ext uri="{BB962C8B-B14F-4D97-AF65-F5344CB8AC3E}">
        <p14:creationId xmlns:p14="http://schemas.microsoft.com/office/powerpoint/2010/main" val="423940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8209" y="594359"/>
            <a:ext cx="3605646" cy="1812015"/>
          </a:xfrm>
        </p:spPr>
        <p:txBody>
          <a:bodyPr anchor="ctr" anchorCtr="0"/>
          <a:lstStyle>
            <a:lvl1pPr>
              <a:defRPr sz="36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320295" y="594359"/>
            <a:ext cx="7577296" cy="57108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18209" y="2406374"/>
            <a:ext cx="3605646" cy="3898830"/>
          </a:xfrm>
        </p:spPr>
        <p:txBody>
          <a:bodyPr lIns="91440" rIns="91440">
            <a:normAutofit/>
          </a:bodyPr>
          <a:lstStyle>
            <a:lvl1pPr marL="0" indent="0">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0"/>
          </p:nvPr>
        </p:nvSpPr>
        <p:spPr/>
        <p:txBody>
          <a:bodyPr/>
          <a:lstStyle>
            <a:lvl1pPr algn="r">
              <a:defRPr sz="1050">
                <a:solidFill>
                  <a:schemeClr val="tx1"/>
                </a:solidFill>
              </a:defRPr>
            </a:lvl1pPr>
          </a:lstStyle>
          <a:p>
            <a:pPr>
              <a:defRPr/>
            </a:pPr>
            <a:fld id="{97B62623-3FD5-4528-A7DA-B798290557C9}" type="slidenum">
              <a:rPr lang="en-GB"/>
              <a:pPr>
                <a:defRPr/>
              </a:pPr>
              <a:t>‹#›</a:t>
            </a:fld>
            <a:endParaRPr lang="en-GB" dirty="0"/>
          </a:p>
        </p:txBody>
      </p:sp>
      <p:sp>
        <p:nvSpPr>
          <p:cNvPr id="8" name="Footer Placeholder 4"/>
          <p:cNvSpPr>
            <a:spLocks noGrp="1"/>
          </p:cNvSpPr>
          <p:nvPr>
            <p:ph type="ftr" sz="quarter" idx="11"/>
          </p:nvPr>
        </p:nvSpPr>
        <p:spPr>
          <a:xfrm>
            <a:off x="0" y="6305550"/>
            <a:ext cx="4103688" cy="519113"/>
          </a:xfrm>
        </p:spPr>
        <p:txBody>
          <a:bodyPr/>
          <a:lstStyle>
            <a:lvl1pPr algn="ctr">
              <a:defRPr sz="1000" cap="all" baseline="0">
                <a:solidFill>
                  <a:schemeClr val="tx1"/>
                </a:solidFill>
              </a:defRPr>
            </a:lvl1pPr>
          </a:lstStyle>
          <a:p>
            <a:pPr>
              <a:defRPr/>
            </a:pPr>
            <a:r>
              <a:rPr lang="ru-RU"/>
              <a:t> Европейска Рамка на дигиталните компетентности</a:t>
            </a:r>
            <a:br>
              <a:rPr lang="en-GB"/>
            </a:br>
            <a:r>
              <a:rPr lang="ru-RU"/>
              <a:t>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79197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lgn="ctr">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lgn="r">
              <a:defRPr sz="1050">
                <a:solidFill>
                  <a:schemeClr val="tx1"/>
                </a:solidFill>
              </a:defRPr>
            </a:lvl1pPr>
          </a:lstStyle>
          <a:p>
            <a:pPr>
              <a:defRPr/>
            </a:pPr>
            <a:fld id="{7C715950-CA5E-423F-A78E-33EEF9ABD641}" type="slidenum">
              <a:rPr lang="en-GB"/>
              <a:pPr>
                <a:defRPr/>
              </a:pPr>
              <a:t>‹#›</a:t>
            </a:fld>
            <a:endParaRPr lang="en-GB" dirty="0"/>
          </a:p>
        </p:txBody>
      </p:sp>
    </p:spTree>
    <p:extLst>
      <p:ext uri="{BB962C8B-B14F-4D97-AF65-F5344CB8AC3E}">
        <p14:creationId xmlns:p14="http://schemas.microsoft.com/office/powerpoint/2010/main" val="162201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2192000" cy="145097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0" y="1620838"/>
            <a:ext cx="12192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Footer Placeholder 4"/>
          <p:cNvSpPr>
            <a:spLocks noGrp="1"/>
          </p:cNvSpPr>
          <p:nvPr>
            <p:ph type="ftr" sz="quarter" idx="3"/>
          </p:nvPr>
        </p:nvSpPr>
        <p:spPr>
          <a:xfrm>
            <a:off x="0" y="6459538"/>
            <a:ext cx="10671175" cy="365125"/>
          </a:xfrm>
          <a:prstGeom prst="rect">
            <a:avLst/>
          </a:prstGeom>
        </p:spPr>
        <p:txBody>
          <a:bodyPr vert="horz" lIns="36000" tIns="36000" rIns="36000" bIns="36000" rtlCol="0" anchor="ctr"/>
          <a:lstStyle>
            <a:lvl1pPr algn="ctr" eaLnBrk="1" fontAlgn="auto" hangingPunct="1">
              <a:spcBef>
                <a:spcPts val="0"/>
              </a:spcBef>
              <a:spcAft>
                <a:spcPts val="0"/>
              </a:spcAft>
              <a:defRPr sz="1000" cap="all" baseline="0">
                <a:solidFill>
                  <a:schemeClr val="tx1"/>
                </a:solidFill>
                <a:latin typeface="+mn-lt"/>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12" name="Slide Number Placeholder 5"/>
          <p:cNvSpPr>
            <a:spLocks noGrp="1"/>
          </p:cNvSpPr>
          <p:nvPr>
            <p:ph type="sldNum" sz="quarter" idx="4"/>
          </p:nvPr>
        </p:nvSpPr>
        <p:spPr>
          <a:xfrm>
            <a:off x="10866438" y="6459538"/>
            <a:ext cx="13128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solidFill>
                <a:latin typeface="+mn-lt"/>
              </a:defRPr>
            </a:lvl1pPr>
          </a:lstStyle>
          <a:p>
            <a:pPr>
              <a:defRPr/>
            </a:pPr>
            <a:fld id="{390887D0-5495-4808-AAFF-825DF0837BE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20" r:id="rId3"/>
    <p:sldLayoutId id="2147483721" r:id="rId4"/>
    <p:sldLayoutId id="2147483716" r:id="rId5"/>
    <p:sldLayoutId id="2147483717" r:id="rId6"/>
    <p:sldLayoutId id="2147483722" r:id="rId7"/>
    <p:sldLayoutId id="2147483723" r:id="rId8"/>
    <p:sldLayoutId id="2147483724" r:id="rId9"/>
    <p:sldLayoutId id="2147483718" r:id="rId10"/>
    <p:sldLayoutId id="2147483725" r:id="rId11"/>
  </p:sldLayoutIdLst>
  <p:hf sldNum="0" hdr="0" dt="0"/>
  <p:txStyles>
    <p:titleStyle>
      <a:lvl1pPr algn="ctr" rtl="0" eaLnBrk="0" fontAlgn="base" hangingPunct="0">
        <a:lnSpc>
          <a:spcPct val="85000"/>
        </a:lnSpc>
        <a:spcBef>
          <a:spcPct val="0"/>
        </a:spcBef>
        <a:spcAft>
          <a:spcPct val="0"/>
        </a:spcAft>
        <a:defRPr sz="4800" kern="1200" spc="-50">
          <a:solidFill>
            <a:schemeClr val="tx1"/>
          </a:solidFill>
          <a:latin typeface="+mj-lt"/>
          <a:ea typeface="+mj-ea"/>
          <a:cs typeface="+mj-cs"/>
        </a:defRPr>
      </a:lvl1pPr>
      <a:lvl2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2pPr>
      <a:lvl3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3pPr>
      <a:lvl4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4pPr>
      <a:lvl5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5pPr>
      <a:lvl6pPr marL="457200" algn="ctr" rtl="0" fontAlgn="base">
        <a:lnSpc>
          <a:spcPct val="85000"/>
        </a:lnSpc>
        <a:spcBef>
          <a:spcPct val="0"/>
        </a:spcBef>
        <a:spcAft>
          <a:spcPct val="0"/>
        </a:spcAft>
        <a:defRPr sz="4800">
          <a:solidFill>
            <a:schemeClr val="tx1"/>
          </a:solidFill>
          <a:latin typeface="Calibri" panose="020F0502020204030204" pitchFamily="34" charset="0"/>
        </a:defRPr>
      </a:lvl6pPr>
      <a:lvl7pPr marL="914400" algn="ctr" rtl="0" fontAlgn="base">
        <a:lnSpc>
          <a:spcPct val="85000"/>
        </a:lnSpc>
        <a:spcBef>
          <a:spcPct val="0"/>
        </a:spcBef>
        <a:spcAft>
          <a:spcPct val="0"/>
        </a:spcAft>
        <a:defRPr sz="4800">
          <a:solidFill>
            <a:schemeClr val="tx1"/>
          </a:solidFill>
          <a:latin typeface="Calibri" panose="020F0502020204030204" pitchFamily="34" charset="0"/>
        </a:defRPr>
      </a:lvl7pPr>
      <a:lvl8pPr marL="1371600" algn="ctr" rtl="0" fontAlgn="base">
        <a:lnSpc>
          <a:spcPct val="85000"/>
        </a:lnSpc>
        <a:spcBef>
          <a:spcPct val="0"/>
        </a:spcBef>
        <a:spcAft>
          <a:spcPct val="0"/>
        </a:spcAft>
        <a:defRPr sz="4800">
          <a:solidFill>
            <a:schemeClr val="tx1"/>
          </a:solidFill>
          <a:latin typeface="Calibri" panose="020F0502020204030204" pitchFamily="34" charset="0"/>
        </a:defRPr>
      </a:lvl8pPr>
      <a:lvl9pPr marL="1828800" algn="ctr" rtl="0" fontAlgn="base">
        <a:lnSpc>
          <a:spcPct val="85000"/>
        </a:lnSpc>
        <a:spcBef>
          <a:spcPct val="0"/>
        </a:spcBef>
        <a:spcAft>
          <a:spcPct val="0"/>
        </a:spcAft>
        <a:defRPr sz="4800">
          <a:solidFill>
            <a:schemeClr val="tx1"/>
          </a:solidFill>
          <a:latin typeface="Calibri" panose="020F05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lex.bg/bg/laws/ldoc/213718825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049" y="1568450"/>
            <a:ext cx="9737689" cy="2984500"/>
          </a:xfrm>
        </p:spPr>
        <p:txBody>
          <a:bodyPr>
            <a:noAutofit/>
          </a:bodyPr>
          <a:lstStyle/>
          <a:p>
            <a:pPr eaLnBrk="1" fontAlgn="auto" hangingPunct="1">
              <a:spcAft>
                <a:spcPts val="0"/>
              </a:spcAft>
              <a:defRPr/>
            </a:pPr>
            <a:r>
              <a:rPr lang="bg-BG" sz="6000" dirty="0"/>
              <a:t>2.5. Онлайн етикет</a:t>
            </a:r>
            <a:endParaRPr lang="en-GB" sz="6000" dirty="0"/>
          </a:p>
        </p:txBody>
      </p:sp>
      <p:sp>
        <p:nvSpPr>
          <p:cNvPr id="3" name="Subtitle 2"/>
          <p:cNvSpPr>
            <a:spLocks noGrp="1"/>
          </p:cNvSpPr>
          <p:nvPr>
            <p:ph type="subTitle" idx="1"/>
          </p:nvPr>
        </p:nvSpPr>
        <p:spPr>
          <a:xfrm>
            <a:off x="146050" y="4684713"/>
            <a:ext cx="8362950" cy="1143000"/>
          </a:xfrm>
        </p:spPr>
        <p:txBody>
          <a:bodyPr rtlCol="0"/>
          <a:lstStyle/>
          <a:p>
            <a:pPr eaLnBrk="1" fontAlgn="auto" hangingPunct="1">
              <a:defRPr/>
            </a:pPr>
            <a:r>
              <a:rPr lang="bg-BG" dirty="0"/>
              <a:t>Мултимедийна презентация</a:t>
            </a:r>
            <a:endParaRPr lang="en-GB" dirty="0"/>
          </a:p>
        </p:txBody>
      </p:sp>
      <p:sp>
        <p:nvSpPr>
          <p:cNvPr id="4" name="Footer Placeholder 3"/>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a:t>
            </a:r>
            <a:br>
              <a:rPr lang="en-GB"/>
            </a:br>
            <a:r>
              <a:rPr lang="ru-RU"/>
              <a:t>и 21 дигитални умения/ компетентности (DigComp 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74DDC-D976-12A3-8E53-39CD96C4B557}"/>
              </a:ext>
            </a:extLst>
          </p:cNvPr>
          <p:cNvSpPr>
            <a:spLocks noGrp="1"/>
          </p:cNvSpPr>
          <p:nvPr>
            <p:ph type="title"/>
          </p:nvPr>
        </p:nvSpPr>
        <p:spPr/>
        <p:txBody>
          <a:bodyPr/>
          <a:lstStyle/>
          <a:p>
            <a:r>
              <a:rPr lang="bg-BG" dirty="0"/>
              <a:t>Интонация и емоции</a:t>
            </a:r>
            <a:endParaRPr lang="en-BG" dirty="0"/>
          </a:p>
        </p:txBody>
      </p:sp>
      <p:sp>
        <p:nvSpPr>
          <p:cNvPr id="3" name="Content Placeholder 2">
            <a:extLst>
              <a:ext uri="{FF2B5EF4-FFF2-40B4-BE49-F238E27FC236}">
                <a16:creationId xmlns:a16="http://schemas.microsoft.com/office/drawing/2014/main" id="{26E7882A-15BC-9388-0003-B9D94C17BE18}"/>
              </a:ext>
            </a:extLst>
          </p:cNvPr>
          <p:cNvSpPr>
            <a:spLocks noGrp="1"/>
          </p:cNvSpPr>
          <p:nvPr>
            <p:ph idx="1"/>
          </p:nvPr>
        </p:nvSpPr>
        <p:spPr>
          <a:xfrm>
            <a:off x="5887092" y="1561672"/>
            <a:ext cx="6079778" cy="4733559"/>
          </a:xfrm>
        </p:spPr>
        <p:txBody>
          <a:bodyPr/>
          <a:lstStyle/>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Нетикетът съобразява общуването и с ограниченията на средата – текстуалния канал, при който по-трудно се предават интонацията и емоциите, които достигат до събеседниците при едно живо общуване. Затова нетикетът насърчава потребителите да използват емотикони, винаги когато това е уместно или наложително.</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При всичките различия между нетикета на различните общности, едно правило е общовалидно и обикновено поставяно на първо място в ръководствата: „Никога не забравяйте, че отсреща стои човек, когото можете да нараните емоционално.“ Или както го формулира авторката на първата книга по нетикет, Виржиния Ший: „В интернет никога не бива да правиш нещо, за което смелостта не би ти стигнала на живо“.</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DB5C70-92C4-7F1F-335A-5F241C196F90}"/>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BB84E4D9-3C74-DDCC-792F-C5BB1AC7E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30" y="1789960"/>
            <a:ext cx="5520977" cy="3278080"/>
          </a:xfrm>
          <a:prstGeom prst="rect">
            <a:avLst/>
          </a:prstGeom>
        </p:spPr>
      </p:pic>
    </p:spTree>
    <p:extLst>
      <p:ext uri="{BB962C8B-B14F-4D97-AF65-F5344CB8AC3E}">
        <p14:creationId xmlns:p14="http://schemas.microsoft.com/office/powerpoint/2010/main" val="3239776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0A45E-D56A-CB80-1AAF-6853EA394545}"/>
              </a:ext>
            </a:extLst>
          </p:cNvPr>
          <p:cNvSpPr>
            <a:spLocks noGrp="1"/>
          </p:cNvSpPr>
          <p:nvPr>
            <p:ph type="title"/>
          </p:nvPr>
        </p:nvSpPr>
        <p:spPr/>
        <p:txBody>
          <a:bodyPr/>
          <a:lstStyle/>
          <a:p>
            <a:r>
              <a:rPr lang="bg-BG" dirty="0"/>
              <a:t>Анонимни ли сме в интернет?</a:t>
            </a:r>
            <a:endParaRPr lang="en-BG" dirty="0"/>
          </a:p>
        </p:txBody>
      </p:sp>
      <p:sp>
        <p:nvSpPr>
          <p:cNvPr id="3" name="Content Placeholder 2">
            <a:extLst>
              <a:ext uri="{FF2B5EF4-FFF2-40B4-BE49-F238E27FC236}">
                <a16:creationId xmlns:a16="http://schemas.microsoft.com/office/drawing/2014/main" id="{19C0EAB6-C80B-DC69-ACF0-35491B9DD52D}"/>
              </a:ext>
            </a:extLst>
          </p:cNvPr>
          <p:cNvSpPr>
            <a:spLocks noGrp="1"/>
          </p:cNvSpPr>
          <p:nvPr>
            <p:ph idx="1"/>
          </p:nvPr>
        </p:nvSpPr>
        <p:spPr>
          <a:xfrm>
            <a:off x="1140430" y="2568538"/>
            <a:ext cx="9267291" cy="3732249"/>
          </a:xfrm>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Дори когато не използваме истинското си име, а например псевдоним, нашата самоличност може да бъде разкрита чрез електронния адрес в интернет мрежата, която ползваме (т.нар.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IP</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 адрес –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Internet Protocol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адрес), както и чрез уникалния идентификационен номер на устройството, което ползваме (т.нар.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MAC</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 адрес</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Media Access Control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адрес).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Именно затова следва да сме още по-отговорни и да се стремим да спазваме правилата за етично поведение. Повече по темата за видимостта на самоличността в интернет ще научите в следващата тема, а именно в темата за управление на дигиталната идентичност.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ECE0509-0161-0A60-9EF2-E0688DB913EE}"/>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019615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5F4B-A3E3-7297-CAF7-E32C5B189D1F}"/>
              </a:ext>
            </a:extLst>
          </p:cNvPr>
          <p:cNvSpPr>
            <a:spLocks noGrp="1"/>
          </p:cNvSpPr>
          <p:nvPr>
            <p:ph type="title"/>
          </p:nvPr>
        </p:nvSpPr>
        <p:spPr/>
        <p:txBody>
          <a:bodyPr/>
          <a:lstStyle/>
          <a:p>
            <a:r>
              <a:rPr lang="bg-BG" dirty="0"/>
              <a:t>Правила, свързани с електронна поща</a:t>
            </a:r>
            <a:endParaRPr lang="en-BG" dirty="0"/>
          </a:p>
        </p:txBody>
      </p:sp>
      <p:sp>
        <p:nvSpPr>
          <p:cNvPr id="3" name="Content Placeholder 2">
            <a:extLst>
              <a:ext uri="{FF2B5EF4-FFF2-40B4-BE49-F238E27FC236}">
                <a16:creationId xmlns:a16="http://schemas.microsoft.com/office/drawing/2014/main" id="{AACD9AFB-778A-56E9-C7F7-81917CE9A0C6}"/>
              </a:ext>
            </a:extLst>
          </p:cNvPr>
          <p:cNvSpPr>
            <a:spLocks noGrp="1"/>
          </p:cNvSpPr>
          <p:nvPr>
            <p:ph idx="1"/>
          </p:nvPr>
        </p:nvSpPr>
        <p:spPr>
          <a:xfrm>
            <a:off x="5558319" y="1620838"/>
            <a:ext cx="6072028" cy="4679950"/>
          </a:xfrm>
        </p:spPr>
        <p:txBody>
          <a:bodyPr/>
          <a:lstStyle/>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Критични за първоначално впечатление са обръщението, оформлението, стила на писане, езика, правописа, пунктуацията.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Електронният адрес е важен – дали пишете от личен такъв или от служебен. При формално общуване не е в нормата да ползвате личен имейл адрес.</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Темата на съобщението следва да е добре формулирана, да е кратка (до няколко думи) и ясна. Липса тема или тема, звучаща като реклама, е предпоставка писмото ви автоматично да бъде възприето като нежелана поща (</a:t>
            </a:r>
            <a:r>
              <a:rPr lang="bg-BG" sz="1800" i="1" dirty="0" err="1">
                <a:effectLst/>
                <a:latin typeface="Cambria" panose="02040503050406030204" pitchFamily="18" charset="0"/>
                <a:ea typeface="Times New Roman" panose="02020603050405020304" pitchFamily="18" charset="0"/>
                <a:cs typeface="Times New Roman" panose="02020603050405020304" pitchFamily="18" charset="0"/>
              </a:rPr>
              <a:t>bulk</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i="1" dirty="0" err="1">
                <a:effectLst/>
                <a:latin typeface="Cambria" panose="02040503050406030204" pitchFamily="18" charset="0"/>
                <a:ea typeface="Times New Roman" panose="02020603050405020304" pitchFamily="18" charset="0"/>
                <a:cs typeface="Times New Roman" panose="02020603050405020304" pitchFamily="18" charset="0"/>
              </a:rPr>
              <a:t>spam</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i="1" dirty="0" err="1">
                <a:effectLst/>
                <a:latin typeface="Cambria" panose="02040503050406030204" pitchFamily="18" charset="0"/>
                <a:ea typeface="Times New Roman" panose="02020603050405020304" pitchFamily="18" charset="0"/>
                <a:cs typeface="Times New Roman" panose="02020603050405020304" pitchFamily="18" charset="0"/>
              </a:rPr>
              <a:t>junkmail</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да бъде блокирано или поставено в папка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Спам</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dirty="0"/>
          </a:p>
        </p:txBody>
      </p:sp>
      <p:sp>
        <p:nvSpPr>
          <p:cNvPr id="4" name="Footer Placeholder 3">
            <a:extLst>
              <a:ext uri="{FF2B5EF4-FFF2-40B4-BE49-F238E27FC236}">
                <a16:creationId xmlns:a16="http://schemas.microsoft.com/office/drawing/2014/main" id="{1E19A6E4-F267-0485-8879-DF6F963153C2}"/>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descr="A picture containing text, computer, vector graphics&#10;&#10;Description automatically generated">
            <a:extLst>
              <a:ext uri="{FF2B5EF4-FFF2-40B4-BE49-F238E27FC236}">
                <a16:creationId xmlns:a16="http://schemas.microsoft.com/office/drawing/2014/main" id="{B8400CFA-5D43-D8DC-6706-C1553F911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3" y="1726058"/>
            <a:ext cx="5224609" cy="3804168"/>
          </a:xfrm>
          <a:prstGeom prst="rect">
            <a:avLst/>
          </a:prstGeom>
        </p:spPr>
      </p:pic>
    </p:spTree>
    <p:extLst>
      <p:ext uri="{BB962C8B-B14F-4D97-AF65-F5344CB8AC3E}">
        <p14:creationId xmlns:p14="http://schemas.microsoft.com/office/powerpoint/2010/main" val="358685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5F4B-A3E3-7297-CAF7-E32C5B189D1F}"/>
              </a:ext>
            </a:extLst>
          </p:cNvPr>
          <p:cNvSpPr>
            <a:spLocks noGrp="1"/>
          </p:cNvSpPr>
          <p:nvPr>
            <p:ph type="title"/>
          </p:nvPr>
        </p:nvSpPr>
        <p:spPr/>
        <p:txBody>
          <a:bodyPr/>
          <a:lstStyle/>
          <a:p>
            <a:r>
              <a:rPr lang="bg-BG" dirty="0"/>
              <a:t>Правила, свързани с електронна поща</a:t>
            </a:r>
            <a:endParaRPr lang="en-BG" dirty="0"/>
          </a:p>
        </p:txBody>
      </p:sp>
      <p:sp>
        <p:nvSpPr>
          <p:cNvPr id="3" name="Content Placeholder 2">
            <a:extLst>
              <a:ext uri="{FF2B5EF4-FFF2-40B4-BE49-F238E27FC236}">
                <a16:creationId xmlns:a16="http://schemas.microsoft.com/office/drawing/2014/main" id="{AACD9AFB-778A-56E9-C7F7-81917CE9A0C6}"/>
              </a:ext>
            </a:extLst>
          </p:cNvPr>
          <p:cNvSpPr>
            <a:spLocks noGrp="1"/>
          </p:cNvSpPr>
          <p:nvPr>
            <p:ph idx="1"/>
          </p:nvPr>
        </p:nvSpPr>
        <p:spPr>
          <a:xfrm>
            <a:off x="565079" y="2024008"/>
            <a:ext cx="6072028" cy="4435529"/>
          </a:xfrm>
        </p:spPr>
        <p:txBody>
          <a:bodyPr/>
          <a:lstStyle/>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Следвайте принципа „едно писмо една тема“, т.е. ако искате да засегнете няколко различни теми и въпроси, свързани с тях, отделете ги в отделни писма, като ги означите с различно озаглавени теми в полето за задаване на тема.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При отговор или препращане на писмо, обърнете внимание, че автоматично се появяват съответно </a:t>
            </a:r>
            <a:r>
              <a:rPr lang="bg-BG" sz="1800" i="1" dirty="0" err="1">
                <a:effectLst/>
                <a:latin typeface="Cambria" panose="02040503050406030204" pitchFamily="18" charset="0"/>
                <a:ea typeface="Times New Roman" panose="02020603050405020304" pitchFamily="18" charset="0"/>
                <a:cs typeface="Times New Roman" panose="02020603050405020304" pitchFamily="18" charset="0"/>
              </a:rPr>
              <a:t>Re</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или </a:t>
            </a:r>
            <a:r>
              <a:rPr lang="bg-BG" sz="1800" i="1" dirty="0" err="1">
                <a:effectLst/>
                <a:latin typeface="Cambria" panose="02040503050406030204" pitchFamily="18" charset="0"/>
                <a:ea typeface="Times New Roman" panose="02020603050405020304" pitchFamily="18" charset="0"/>
                <a:cs typeface="Times New Roman" panose="02020603050405020304" pitchFamily="18" charset="0"/>
              </a:rPr>
              <a:t>Fwd</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 началото на темата. Не ги изтривайте! Това са важни индикатори, че писмото ви е отговор на друго или че препращате чуждо писмо.</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E19A6E4-F267-0485-8879-DF6F963153C2}"/>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B8400CFA-5D43-D8DC-6706-C1553F911C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27237" y="1880170"/>
            <a:ext cx="3804168" cy="3804168"/>
          </a:xfrm>
          <a:prstGeom prst="rect">
            <a:avLst/>
          </a:prstGeom>
        </p:spPr>
      </p:pic>
    </p:spTree>
    <p:extLst>
      <p:ext uri="{BB962C8B-B14F-4D97-AF65-F5344CB8AC3E}">
        <p14:creationId xmlns:p14="http://schemas.microsoft.com/office/powerpoint/2010/main" val="54259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5F4B-A3E3-7297-CAF7-E32C5B189D1F}"/>
              </a:ext>
            </a:extLst>
          </p:cNvPr>
          <p:cNvSpPr>
            <a:spLocks noGrp="1"/>
          </p:cNvSpPr>
          <p:nvPr>
            <p:ph type="title"/>
          </p:nvPr>
        </p:nvSpPr>
        <p:spPr/>
        <p:txBody>
          <a:bodyPr/>
          <a:lstStyle/>
          <a:p>
            <a:r>
              <a:rPr lang="bg-BG" dirty="0"/>
              <a:t>Правила, свързани с електронна поща</a:t>
            </a:r>
            <a:endParaRPr lang="en-BG" dirty="0"/>
          </a:p>
        </p:txBody>
      </p:sp>
      <p:sp>
        <p:nvSpPr>
          <p:cNvPr id="3" name="Content Placeholder 2">
            <a:extLst>
              <a:ext uri="{FF2B5EF4-FFF2-40B4-BE49-F238E27FC236}">
                <a16:creationId xmlns:a16="http://schemas.microsoft.com/office/drawing/2014/main" id="{AACD9AFB-778A-56E9-C7F7-81917CE9A0C6}"/>
              </a:ext>
            </a:extLst>
          </p:cNvPr>
          <p:cNvSpPr>
            <a:spLocks noGrp="1"/>
          </p:cNvSpPr>
          <p:nvPr>
            <p:ph idx="1"/>
          </p:nvPr>
        </p:nvSpPr>
        <p:spPr>
          <a:xfrm>
            <a:off x="5558319" y="1726058"/>
            <a:ext cx="6072028" cy="4574730"/>
          </a:xfrm>
        </p:spPr>
        <p:txBody>
          <a:bodyPr/>
          <a:lstStyle/>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Ако пишете за първи път на някого, не забравяйте да се представите с няколко думи в началото, а в края на писмото напишете името и координатите си.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Ако изпращате прикачени файлове към писмото си, уточнете това в текста – какво точно изпращате като съдържание.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Ако писмото ви е делово, имайте предвид, че не е прието да използвате емотикони. Нека те останат за по-личната комуникация. </a:t>
            </a:r>
            <a:r>
              <a:rPr lang="bg-BG" sz="1800" dirty="0">
                <a:effectLst/>
                <a:latin typeface="Cambria" panose="02040503050406030204" pitchFamily="18" charset="0"/>
                <a:ea typeface="Times New Roman" panose="02020603050405020304" pitchFamily="18" charset="0"/>
                <a:cs typeface="Times New Roman" panose="02020603050405020304" pitchFamily="18" charset="0"/>
                <a:sym typeface="Wingdings" pitchFamily="2" charset="2"/>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E19A6E4-F267-0485-8879-DF6F963153C2}"/>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B8400CFA-5D43-D8DC-6706-C1553F911C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8020" y="1726058"/>
            <a:ext cx="3756615" cy="3804168"/>
          </a:xfrm>
          <a:prstGeom prst="rect">
            <a:avLst/>
          </a:prstGeom>
        </p:spPr>
      </p:pic>
    </p:spTree>
    <p:extLst>
      <p:ext uri="{BB962C8B-B14F-4D97-AF65-F5344CB8AC3E}">
        <p14:creationId xmlns:p14="http://schemas.microsoft.com/office/powerpoint/2010/main" val="4194282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881C-387E-ABC3-5B4E-F5F97CBBAEF7}"/>
              </a:ext>
            </a:extLst>
          </p:cNvPr>
          <p:cNvSpPr>
            <a:spLocks noGrp="1"/>
          </p:cNvSpPr>
          <p:nvPr>
            <p:ph type="title"/>
          </p:nvPr>
        </p:nvSpPr>
        <p:spPr>
          <a:xfrm>
            <a:off x="1097280" y="286603"/>
            <a:ext cx="10058400" cy="1450757"/>
          </a:xfrm>
        </p:spPr>
        <p:txBody>
          <a:bodyPr>
            <a:normAutofit/>
          </a:bodyPr>
          <a:lstStyle/>
          <a:p>
            <a:r>
              <a:rPr lang="bg-BG" dirty="0"/>
              <a:t>Верижни писма</a:t>
            </a:r>
            <a:endParaRPr lang="en-BG" dirty="0"/>
          </a:p>
        </p:txBody>
      </p:sp>
      <p:sp>
        <p:nvSpPr>
          <p:cNvPr id="3" name="Content Placeholder 2">
            <a:extLst>
              <a:ext uri="{FF2B5EF4-FFF2-40B4-BE49-F238E27FC236}">
                <a16:creationId xmlns:a16="http://schemas.microsoft.com/office/drawing/2014/main" id="{DC6E7279-93BD-DB8F-93F3-2BC70F1D9D71}"/>
              </a:ext>
            </a:extLst>
          </p:cNvPr>
          <p:cNvSpPr>
            <a:spLocks noGrp="1"/>
          </p:cNvSpPr>
          <p:nvPr>
            <p:ph idx="1"/>
          </p:nvPr>
        </p:nvSpPr>
        <p:spPr>
          <a:xfrm>
            <a:off x="1097279" y="1845734"/>
            <a:ext cx="6454987" cy="4023360"/>
          </a:xfrm>
        </p:spPr>
        <p:txBody>
          <a:bodyPr>
            <a:normAutofit/>
          </a:bodyPr>
          <a:lstStyle/>
          <a:p>
            <a:pPr>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Верижното писмо (от англ. ез. –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chain letter</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е съобщение, което се опитва да убеди получателя да направи няколко копия на писмото и да ги изпрати на определен брой получатели. Получава се разрастваща се „верига“ – нещо като пирамида.</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Обичайните методи, използвани във верижните писма, включват емоционално манипулативни истории, пирамидални схеми за бързо забогатяване и използване на суеверия за заплашване на получателя. Първоначално верижните писма са били хартиени писма, изпращани по стандартната поща. Днес верижните писма често се изпращат по електронен път чрез електронна поща, сайтове на социални мрежи и текстови съобщения.</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6" name="Picture 5" descr="A black and white pattern&#10;&#10;Description automatically generated with low confidence">
            <a:extLst>
              <a:ext uri="{FF2B5EF4-FFF2-40B4-BE49-F238E27FC236}">
                <a16:creationId xmlns:a16="http://schemas.microsoft.com/office/drawing/2014/main" id="{AC242301-4805-95DF-3797-076205DA3A61}"/>
              </a:ext>
            </a:extLst>
          </p:cNvPr>
          <p:cNvPicPr>
            <a:picLocks noChangeAspect="1"/>
          </p:cNvPicPr>
          <p:nvPr/>
        </p:nvPicPr>
        <p:blipFill rotWithShape="1">
          <a:blip r:embed="rId2">
            <a:extLst>
              <a:ext uri="{28A0092B-C50C-407E-A947-70E740481C1C}">
                <a14:useLocalDpi xmlns:a14="http://schemas.microsoft.com/office/drawing/2010/main" val="0"/>
              </a:ext>
            </a:extLst>
          </a:blip>
          <a:srcRect l="22141" r="32698"/>
          <a:stretch/>
        </p:blipFill>
        <p:spPr>
          <a:xfrm>
            <a:off x="8020570" y="1916318"/>
            <a:ext cx="3135109" cy="3471012"/>
          </a:xfrm>
          <a:prstGeom prst="rect">
            <a:avLst/>
          </a:prstGeom>
        </p:spPr>
      </p:pic>
      <p:sp>
        <p:nvSpPr>
          <p:cNvPr id="4" name="Footer Placeholder 3">
            <a:extLst>
              <a:ext uri="{FF2B5EF4-FFF2-40B4-BE49-F238E27FC236}">
                <a16:creationId xmlns:a16="http://schemas.microsoft.com/office/drawing/2014/main" id="{0CD5BE7C-AE74-B0E4-F7CF-2AADFDAD0040}"/>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72416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881C-387E-ABC3-5B4E-F5F97CBBAEF7}"/>
              </a:ext>
            </a:extLst>
          </p:cNvPr>
          <p:cNvSpPr>
            <a:spLocks noGrp="1"/>
          </p:cNvSpPr>
          <p:nvPr>
            <p:ph type="title"/>
          </p:nvPr>
        </p:nvSpPr>
        <p:spPr>
          <a:xfrm>
            <a:off x="1097280" y="286603"/>
            <a:ext cx="10058400" cy="1450757"/>
          </a:xfrm>
        </p:spPr>
        <p:txBody>
          <a:bodyPr>
            <a:normAutofit/>
          </a:bodyPr>
          <a:lstStyle/>
          <a:p>
            <a:r>
              <a:rPr lang="bg-BG" dirty="0"/>
              <a:t>Верижни писма</a:t>
            </a:r>
            <a:endParaRPr lang="en-BG" dirty="0"/>
          </a:p>
        </p:txBody>
      </p:sp>
      <p:sp>
        <p:nvSpPr>
          <p:cNvPr id="3" name="Content Placeholder 2">
            <a:extLst>
              <a:ext uri="{FF2B5EF4-FFF2-40B4-BE49-F238E27FC236}">
                <a16:creationId xmlns:a16="http://schemas.microsoft.com/office/drawing/2014/main" id="{DC6E7279-93BD-DB8F-93F3-2BC70F1D9D71}"/>
              </a:ext>
            </a:extLst>
          </p:cNvPr>
          <p:cNvSpPr>
            <a:spLocks noGrp="1"/>
          </p:cNvSpPr>
          <p:nvPr>
            <p:ph idx="1"/>
          </p:nvPr>
        </p:nvSpPr>
        <p:spPr>
          <a:xfrm>
            <a:off x="1097279" y="1845734"/>
            <a:ext cx="10204294" cy="4023360"/>
          </a:xfrm>
        </p:spPr>
        <p:txBody>
          <a:bodyPr>
            <a:normAutofit lnSpcReduction="10000"/>
          </a:bodyPr>
          <a:lstStyle/>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Някои имейл съобщения, изпратени като верижни писма, могат да изглеждат съвсем безобидни. Например ученик от гимназията, който иска да провери колко души могат да получат неговия имейл за научен проект.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Съобщенията понякога включват фалшиви обещания от компании или богати хора (като Бил Гейтс), които обещават парична награда на всеки, който получи съобщението. Те могат да бъдат и политически мотивирани или предупреждение, че популярно телевизионно или радиопредаване може да бъде свалено от ефир. Някои, като хавайския тотем за късмет, който се разпространява в хиляди форми, заплашват потребителите с лош късмет, ако не го препратят. Съществуват много форми на верижни имейли, които заплашват със смърт или отнемане на душата, като разказват истории за смъртта на други хора.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Друга разпространена форма на верижно писмо по електронна поща е измамата с вирус и форма на кибертормоз.</a:t>
            </a:r>
            <a:r>
              <a:rPr lang="en-BG" sz="1200" dirty="0">
                <a:effectLst/>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CD5BE7C-AE74-B0E4-F7CF-2AADFDAD0040}"/>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672239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881C-387E-ABC3-5B4E-F5F97CBBAEF7}"/>
              </a:ext>
            </a:extLst>
          </p:cNvPr>
          <p:cNvSpPr>
            <a:spLocks noGrp="1"/>
          </p:cNvSpPr>
          <p:nvPr>
            <p:ph type="title"/>
          </p:nvPr>
        </p:nvSpPr>
        <p:spPr>
          <a:xfrm>
            <a:off x="1097280" y="286603"/>
            <a:ext cx="10058400" cy="1450757"/>
          </a:xfrm>
        </p:spPr>
        <p:txBody>
          <a:bodyPr>
            <a:normAutofit/>
          </a:bodyPr>
          <a:lstStyle/>
          <a:p>
            <a:r>
              <a:rPr lang="bg-BG" dirty="0"/>
              <a:t>Верижни писма</a:t>
            </a:r>
            <a:endParaRPr lang="en-BG" dirty="0"/>
          </a:p>
        </p:txBody>
      </p:sp>
      <p:sp>
        <p:nvSpPr>
          <p:cNvPr id="3" name="Content Placeholder 2">
            <a:extLst>
              <a:ext uri="{FF2B5EF4-FFF2-40B4-BE49-F238E27FC236}">
                <a16:creationId xmlns:a16="http://schemas.microsoft.com/office/drawing/2014/main" id="{DC6E7279-93BD-DB8F-93F3-2BC70F1D9D71}"/>
              </a:ext>
            </a:extLst>
          </p:cNvPr>
          <p:cNvSpPr>
            <a:spLocks noGrp="1"/>
          </p:cNvSpPr>
          <p:nvPr>
            <p:ph idx="1"/>
          </p:nvPr>
        </p:nvSpPr>
        <p:spPr>
          <a:xfrm>
            <a:off x="1097279" y="1845734"/>
            <a:ext cx="10204294" cy="4023360"/>
          </a:xfrm>
        </p:spPr>
        <p:txBody>
          <a:bodyPr>
            <a:normAutofit/>
          </a:bodyPr>
          <a:lstStyle/>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Важно е да запомним, че не бива да препращаме подобни писма и съобщения!  Най-разумно е да ги преместим в папка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Спам</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 възможност без да ги отваряме</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маркирайте писмото, поставяйки отметка в полето в началото на ред, и щракнете върху надписа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Спам</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CD5BE7C-AE74-B0E4-F7CF-2AADFDAD0040}"/>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descr="Timeline&#10;&#10;Description automatically generated with medium confidence">
            <a:extLst>
              <a:ext uri="{FF2B5EF4-FFF2-40B4-BE49-F238E27FC236}">
                <a16:creationId xmlns:a16="http://schemas.microsoft.com/office/drawing/2014/main" id="{79D41B6E-CEBA-1631-5778-0AC6920FC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643" y="3429000"/>
            <a:ext cx="7772400" cy="1474075"/>
          </a:xfrm>
          <a:prstGeom prst="rect">
            <a:avLst/>
          </a:prstGeom>
          <a:ln>
            <a:solidFill>
              <a:schemeClr val="accent1"/>
            </a:solidFill>
          </a:ln>
        </p:spPr>
      </p:pic>
    </p:spTree>
    <p:extLst>
      <p:ext uri="{BB962C8B-B14F-4D97-AF65-F5344CB8AC3E}">
        <p14:creationId xmlns:p14="http://schemas.microsoft.com/office/powerpoint/2010/main" val="5241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E1E4-799A-E77A-FB0B-9EB408497CF2}"/>
              </a:ext>
            </a:extLst>
          </p:cNvPr>
          <p:cNvSpPr>
            <a:spLocks noGrp="1"/>
          </p:cNvSpPr>
          <p:nvPr>
            <p:ph type="title"/>
          </p:nvPr>
        </p:nvSpPr>
        <p:spPr/>
        <p:txBody>
          <a:bodyPr>
            <a:normAutofit/>
          </a:bodyPr>
          <a:lstStyle/>
          <a:p>
            <a:r>
              <a:rPr lang="bg-BG" dirty="0"/>
              <a:t>Добри и лоши практики при използване </a:t>
            </a:r>
            <a:br>
              <a:rPr lang="bg-BG" dirty="0"/>
            </a:br>
            <a:r>
              <a:rPr lang="bg-BG" dirty="0"/>
              <a:t>на дигиталните технологии и интернет</a:t>
            </a:r>
            <a:endParaRPr lang="en-BG" dirty="0"/>
          </a:p>
        </p:txBody>
      </p:sp>
      <p:sp>
        <p:nvSpPr>
          <p:cNvPr id="3" name="Content Placeholder 2">
            <a:extLst>
              <a:ext uri="{FF2B5EF4-FFF2-40B4-BE49-F238E27FC236}">
                <a16:creationId xmlns:a16="http://schemas.microsoft.com/office/drawing/2014/main" id="{E253BAFF-D321-BFA9-D39F-8324440D91BB}"/>
              </a:ext>
            </a:extLst>
          </p:cNvPr>
          <p:cNvSpPr>
            <a:spLocks noGrp="1"/>
          </p:cNvSpPr>
          <p:nvPr>
            <p:ph idx="1"/>
          </p:nvPr>
        </p:nvSpPr>
        <p:spPr>
          <a:xfrm>
            <a:off x="493730" y="2599362"/>
            <a:ext cx="4961847" cy="3084976"/>
          </a:xfrm>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Добрите практики при използване на дигиталните технологии и интернет са именно случаите, когато се спазват нормите и правилата на поведение, описани в темата до тук.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Всички останали случаи се определят като лоши практики и тяхната най-крайна форма са дигиталните престъпления, по-познати с по-широкия термин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киберпрестъпления</a:t>
            </a:r>
            <a:r>
              <a:rPr lang="bg-BG" sz="1800" i="1" dirty="0">
                <a:latin typeface="Cambria" panose="02040503050406030204" pitchFamily="18" charset="0"/>
                <a:ea typeface="Times New Roman" panose="02020603050405020304" pitchFamily="18" charset="0"/>
                <a:cs typeface="Times New Roman" panose="02020603050405020304" pitchFamily="18" charset="0"/>
              </a:rPr>
              <a:t> </a:t>
            </a:r>
            <a:r>
              <a:rPr lang="bg-BG" sz="1800" dirty="0">
                <a:latin typeface="Cambria" panose="02040503050406030204" pitchFamily="18" charset="0"/>
                <a:ea typeface="Times New Roman" panose="02020603050405020304" pitchFamily="18" charset="0"/>
                <a:cs typeface="Times New Roman" panose="02020603050405020304" pitchFamily="18" charset="0"/>
              </a:rPr>
              <a:t>и по-конкретния – </a:t>
            </a:r>
            <a:r>
              <a:rPr lang="bg-BG" sz="1800" i="1" dirty="0">
                <a:latin typeface="Cambria" panose="02040503050406030204" pitchFamily="18" charset="0"/>
                <a:ea typeface="Times New Roman" panose="02020603050405020304" pitchFamily="18" charset="0"/>
                <a:cs typeface="Times New Roman" panose="02020603050405020304" pitchFamily="18" charset="0"/>
              </a:rPr>
              <a:t>кибератаки.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BG" dirty="0"/>
          </a:p>
        </p:txBody>
      </p:sp>
      <p:sp>
        <p:nvSpPr>
          <p:cNvPr id="4" name="Footer Placeholder 3">
            <a:extLst>
              <a:ext uri="{FF2B5EF4-FFF2-40B4-BE49-F238E27FC236}">
                <a16:creationId xmlns:a16="http://schemas.microsoft.com/office/drawing/2014/main" id="{C5100F6F-1620-39E6-CA2E-5DB1B85D0CB5}"/>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descr="Icon&#10;&#10;Description automatically generated">
            <a:extLst>
              <a:ext uri="{FF2B5EF4-FFF2-40B4-BE49-F238E27FC236}">
                <a16:creationId xmlns:a16="http://schemas.microsoft.com/office/drawing/2014/main" id="{E620908E-FDCC-A7CF-7EE5-B66B6C6E4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94053"/>
            <a:ext cx="5602269" cy="3790285"/>
          </a:xfrm>
          <a:prstGeom prst="rect">
            <a:avLst/>
          </a:prstGeom>
        </p:spPr>
      </p:pic>
    </p:spTree>
    <p:extLst>
      <p:ext uri="{BB962C8B-B14F-4D97-AF65-F5344CB8AC3E}">
        <p14:creationId xmlns:p14="http://schemas.microsoft.com/office/powerpoint/2010/main" val="2925752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9B2D3-C7FF-F65C-37B8-BC74DCB3610A}"/>
              </a:ext>
            </a:extLst>
          </p:cNvPr>
          <p:cNvSpPr>
            <a:spLocks noGrp="1"/>
          </p:cNvSpPr>
          <p:nvPr>
            <p:ph type="title"/>
          </p:nvPr>
        </p:nvSpPr>
        <p:spPr>
          <a:xfrm>
            <a:off x="852755" y="1605675"/>
            <a:ext cx="5465852" cy="893762"/>
          </a:xfrm>
        </p:spPr>
        <p:txBody>
          <a:bodyPr/>
          <a:lstStyle/>
          <a:p>
            <a:r>
              <a:rPr lang="bg-BG" dirty="0"/>
              <a:t>Нормативна база</a:t>
            </a:r>
            <a:endParaRPr lang="en-BG" dirty="0"/>
          </a:p>
        </p:txBody>
      </p:sp>
      <p:sp>
        <p:nvSpPr>
          <p:cNvPr id="3" name="Content Placeholder 2">
            <a:extLst>
              <a:ext uri="{FF2B5EF4-FFF2-40B4-BE49-F238E27FC236}">
                <a16:creationId xmlns:a16="http://schemas.microsoft.com/office/drawing/2014/main" id="{D57974F9-7660-F3F7-A0DA-DB9800F23F85}"/>
              </a:ext>
            </a:extLst>
          </p:cNvPr>
          <p:cNvSpPr>
            <a:spLocks noGrp="1"/>
          </p:cNvSpPr>
          <p:nvPr>
            <p:ph idx="1"/>
          </p:nvPr>
        </p:nvSpPr>
        <p:spPr>
          <a:xfrm>
            <a:off x="1191802" y="2658187"/>
            <a:ext cx="5291191" cy="2982234"/>
          </a:xfrm>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Нормативната база в Република България, свързана с киберпрестъпността, е описана подробно в Закона за киберсигурност, който може да бъде достъпен и разгледан на следния интернет адрес: </a:t>
            </a: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2"/>
              </a:rPr>
              <a:t>https://lex.bg/bg/laws/ldoc/2137188253</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9CEC9E8-6A8F-AD12-6ECA-58FB7B9382B0}"/>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descr="Graphical user interface, text, application, email&#10;&#10;Description automatically generated">
            <a:extLst>
              <a:ext uri="{FF2B5EF4-FFF2-40B4-BE49-F238E27FC236}">
                <a16:creationId xmlns:a16="http://schemas.microsoft.com/office/drawing/2014/main" id="{775A05AD-613D-42E9-38C9-02C502FED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488" y="82139"/>
            <a:ext cx="4229714" cy="6218649"/>
          </a:xfrm>
          <a:prstGeom prst="rect">
            <a:avLst/>
          </a:prstGeom>
          <a:ln>
            <a:solidFill>
              <a:schemeClr val="accent1"/>
            </a:solidFill>
          </a:ln>
        </p:spPr>
      </p:pic>
    </p:spTree>
    <p:extLst>
      <p:ext uri="{BB962C8B-B14F-4D97-AF65-F5344CB8AC3E}">
        <p14:creationId xmlns:p14="http://schemas.microsoft.com/office/powerpoint/2010/main" val="397246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pPr eaLnBrk="1" fontAlgn="auto" hangingPunct="1">
              <a:spcAft>
                <a:spcPts val="0"/>
              </a:spcAft>
              <a:defRPr/>
            </a:pPr>
            <a:r>
              <a:rPr lang="bg-BG" dirty="0"/>
              <a:t>Съдържание</a:t>
            </a:r>
            <a:endParaRPr lang="en-GB" dirty="0"/>
          </a:p>
        </p:txBody>
      </p:sp>
      <p:sp>
        <p:nvSpPr>
          <p:cNvPr id="12291" name="Content Placeholder 30"/>
          <p:cNvSpPr>
            <a:spLocks noGrp="1"/>
          </p:cNvSpPr>
          <p:nvPr>
            <p:ph idx="1"/>
          </p:nvPr>
        </p:nvSpPr>
        <p:spPr>
          <a:xfrm>
            <a:off x="554804" y="1615281"/>
            <a:ext cx="11260476" cy="4679950"/>
          </a:xfrm>
        </p:spPr>
        <p:txBody>
          <a:bodyPr/>
          <a:lstStyle/>
          <a:p>
            <a:pPr marL="514350" indent="-514350" eaLnBrk="1" hangingPunct="1">
              <a:buFont typeface="+mj-lt"/>
              <a:buAutoNum type="arabicPeriod"/>
            </a:pPr>
            <a:r>
              <a:rPr lang="bg-BG" altLang="en-US" dirty="0"/>
              <a:t>Анотация на темата и нови понятия</a:t>
            </a:r>
          </a:p>
          <a:p>
            <a:pPr marL="514350" indent="-514350" eaLnBrk="1" hangingPunct="1">
              <a:buFont typeface="+mj-lt"/>
              <a:buAutoNum type="arabicPeriod"/>
            </a:pPr>
            <a:r>
              <a:rPr lang="bg-BG" altLang="en-US" dirty="0"/>
              <a:t>Основни правила на поведение в интернет</a:t>
            </a:r>
          </a:p>
          <a:p>
            <a:pPr marL="514350" indent="-514350" eaLnBrk="1" hangingPunct="1">
              <a:buFont typeface="+mj-lt"/>
              <a:buAutoNum type="arabicPeriod"/>
            </a:pPr>
            <a:r>
              <a:rPr lang="bg-BG" dirty="0"/>
              <a:t>Нетикет</a:t>
            </a:r>
          </a:p>
          <a:p>
            <a:pPr marL="514350" indent="-514350" eaLnBrk="1" hangingPunct="1">
              <a:buFont typeface="+mj-lt"/>
              <a:buAutoNum type="arabicPeriod"/>
            </a:pPr>
            <a:r>
              <a:rPr lang="bg-BG" altLang="en-US" dirty="0"/>
              <a:t>Анонимни ли сме в интернет?</a:t>
            </a:r>
          </a:p>
          <a:p>
            <a:pPr marL="514350" indent="-514350" eaLnBrk="1" hangingPunct="1">
              <a:buFont typeface="+mj-lt"/>
              <a:buAutoNum type="arabicPeriod"/>
            </a:pPr>
            <a:r>
              <a:rPr lang="bg-BG" sz="2800" dirty="0"/>
              <a:t>Правила, свързани с електронна поща</a:t>
            </a:r>
          </a:p>
          <a:p>
            <a:pPr marL="514350" indent="-514350" eaLnBrk="1" hangingPunct="1">
              <a:buFont typeface="+mj-lt"/>
              <a:buAutoNum type="arabicPeriod"/>
            </a:pPr>
            <a:r>
              <a:rPr lang="bg-BG" sz="2800" dirty="0"/>
              <a:t>Верижни писма</a:t>
            </a:r>
          </a:p>
          <a:p>
            <a:pPr marL="514350" indent="-514350" eaLnBrk="1" hangingPunct="1">
              <a:buFont typeface="+mj-lt"/>
              <a:buAutoNum type="arabicPeriod"/>
            </a:pPr>
            <a:r>
              <a:rPr lang="bg-BG" sz="2800" dirty="0"/>
              <a:t>Нормативна база</a:t>
            </a:r>
          </a:p>
          <a:p>
            <a:pPr marL="514350" indent="-514350" eaLnBrk="1" hangingPunct="1">
              <a:buFont typeface="+mj-lt"/>
              <a:buAutoNum type="arabicPeriod"/>
            </a:pPr>
            <a:r>
              <a:rPr lang="bg-BG" sz="2800" dirty="0"/>
              <a:t>Видове дигитални престъпления</a:t>
            </a:r>
          </a:p>
        </p:txBody>
      </p:sp>
      <p:sp>
        <p:nvSpPr>
          <p:cNvPr id="10" name="Footer Placeholder 9"/>
          <p:cNvSpPr>
            <a:spLocks noGrp="1"/>
          </p:cNvSpPr>
          <p:nvPr>
            <p:ph type="ftr" sz="quarter" idx="10"/>
          </p:nvPr>
        </p:nvSpPr>
        <p:spPr/>
        <p:txBody>
          <a:bodyPr/>
          <a:lstStyle/>
          <a:p>
            <a:pPr>
              <a:defRPr/>
            </a:pPr>
            <a:r>
              <a:rPr lang="ru-RU" dirty="0"/>
              <a:t> </a:t>
            </a:r>
            <a:r>
              <a:rPr lang="ru-RU" dirty="0" err="1"/>
              <a:t>Европейска</a:t>
            </a:r>
            <a:r>
              <a:rPr lang="ru-RU" dirty="0"/>
              <a:t> Рамка на </a:t>
            </a:r>
            <a:r>
              <a:rPr lang="ru-RU" dirty="0" err="1"/>
              <a:t>дигиталните</a:t>
            </a:r>
            <a:r>
              <a:rPr lang="ru-RU" dirty="0"/>
              <a:t> компетентности с </a:t>
            </a:r>
            <a:r>
              <a:rPr lang="ru-RU" dirty="0" err="1"/>
              <a:t>петте</a:t>
            </a:r>
            <a:r>
              <a:rPr lang="ru-RU" dirty="0"/>
              <a:t> области на </a:t>
            </a:r>
            <a:r>
              <a:rPr lang="ru-RU" dirty="0" err="1"/>
              <a:t>дигитална</a:t>
            </a:r>
            <a:r>
              <a:rPr lang="ru-RU" dirty="0"/>
              <a:t> </a:t>
            </a:r>
            <a:r>
              <a:rPr lang="ru-RU" dirty="0" err="1"/>
              <a:t>компетентност</a:t>
            </a:r>
            <a:r>
              <a:rPr lang="ru-RU" dirty="0"/>
              <a:t> и 21 </a:t>
            </a:r>
            <a:r>
              <a:rPr lang="ru-RU" dirty="0" err="1"/>
              <a:t>дигитални</a:t>
            </a:r>
            <a:r>
              <a:rPr lang="ru-RU" dirty="0"/>
              <a:t> умения/ компетентности (</a:t>
            </a:r>
            <a:r>
              <a:rPr lang="ru-RU" dirty="0" err="1"/>
              <a:t>DigComp</a:t>
            </a:r>
            <a:r>
              <a:rPr lang="ru-RU" dirty="0"/>
              <a:t> 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0755-E959-8F70-E13D-EA11ECDA9767}"/>
              </a:ext>
            </a:extLst>
          </p:cNvPr>
          <p:cNvSpPr>
            <a:spLocks noGrp="1"/>
          </p:cNvSpPr>
          <p:nvPr>
            <p:ph type="title"/>
          </p:nvPr>
        </p:nvSpPr>
        <p:spPr>
          <a:xfrm>
            <a:off x="1097280" y="286603"/>
            <a:ext cx="10058400" cy="1450757"/>
          </a:xfrm>
        </p:spPr>
        <p:txBody>
          <a:bodyPr>
            <a:normAutofit/>
          </a:bodyPr>
          <a:lstStyle/>
          <a:p>
            <a:r>
              <a:rPr lang="bg-BG" dirty="0"/>
              <a:t>Видове дигитални престъпления</a:t>
            </a:r>
            <a:endParaRPr lang="en-BG" dirty="0"/>
          </a:p>
        </p:txBody>
      </p:sp>
      <p:sp>
        <p:nvSpPr>
          <p:cNvPr id="3" name="Content Placeholder 2">
            <a:extLst>
              <a:ext uri="{FF2B5EF4-FFF2-40B4-BE49-F238E27FC236}">
                <a16:creationId xmlns:a16="http://schemas.microsoft.com/office/drawing/2014/main" id="{0E6C724A-D2DE-1AB9-1F71-C744ED8B5446}"/>
              </a:ext>
            </a:extLst>
          </p:cNvPr>
          <p:cNvSpPr>
            <a:spLocks noGrp="1"/>
          </p:cNvSpPr>
          <p:nvPr>
            <p:ph idx="1"/>
          </p:nvPr>
        </p:nvSpPr>
        <p:spPr>
          <a:xfrm>
            <a:off x="1097279" y="1845734"/>
            <a:ext cx="6454987" cy="4023360"/>
          </a:xfrm>
        </p:spPr>
        <p:txBody>
          <a:bodyPr>
            <a:normAutofit/>
          </a:bodyPr>
          <a:lstStyle/>
          <a:p>
            <a:pPr marL="0" indent="0">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Киберпрестъпленията обхващат широк спектър от дейности. В единия край са престъпленията, които включват</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US" sz="1800" dirty="0">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фундаментални нарушения на личната или корпоративната неприкосновеност на личния живот,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като посегателства срещу целостта на информацията, съхранявана в цифрови хранилища,</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използването на незаконно получена цифрова информация за тормоз, увреждане или изнудване на фирма или лице, известно и като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кибертормоз,</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както и нарастващото престъпление, известно като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кражба на самоличност</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958F628-A4F1-4A72-096E-7F3A86DFBA5B}"/>
              </a:ext>
            </a:extLst>
          </p:cNvPr>
          <p:cNvPicPr>
            <a:picLocks noChangeAspect="1"/>
          </p:cNvPicPr>
          <p:nvPr/>
        </p:nvPicPr>
        <p:blipFill rotWithShape="1">
          <a:blip r:embed="rId2">
            <a:extLst>
              <a:ext uri="{28A0092B-C50C-407E-A947-70E740481C1C}">
                <a14:useLocalDpi xmlns:a14="http://schemas.microsoft.com/office/drawing/2010/main" val="0"/>
              </a:ext>
            </a:extLst>
          </a:blip>
          <a:srcRect l="20021" r="13138" b="-3"/>
          <a:stretch/>
        </p:blipFill>
        <p:spPr>
          <a:xfrm>
            <a:off x="8020570" y="1916318"/>
            <a:ext cx="3135109" cy="3471012"/>
          </a:xfrm>
          <a:prstGeom prst="rect">
            <a:avLst/>
          </a:prstGeom>
        </p:spPr>
      </p:pic>
      <p:sp>
        <p:nvSpPr>
          <p:cNvPr id="4" name="Footer Placeholder 3">
            <a:extLst>
              <a:ext uri="{FF2B5EF4-FFF2-40B4-BE49-F238E27FC236}">
                <a16:creationId xmlns:a16="http://schemas.microsoft.com/office/drawing/2014/main" id="{267C1F5A-DEB9-9A24-DA55-5233D708031B}"/>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469710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788A6-1040-C2D3-E2EF-EA4C9DF18100}"/>
              </a:ext>
            </a:extLst>
          </p:cNvPr>
          <p:cNvSpPr>
            <a:spLocks noGrp="1"/>
          </p:cNvSpPr>
          <p:nvPr>
            <p:ph type="title"/>
          </p:nvPr>
        </p:nvSpPr>
        <p:spPr>
          <a:xfrm>
            <a:off x="1097280" y="286603"/>
            <a:ext cx="10058400" cy="1450757"/>
          </a:xfrm>
        </p:spPr>
        <p:txBody>
          <a:bodyPr>
            <a:normAutofit/>
          </a:bodyPr>
          <a:lstStyle/>
          <a:p>
            <a:r>
              <a:rPr lang="bg-BG" dirty="0"/>
              <a:t>Видове дигитални престъпления</a:t>
            </a:r>
            <a:endParaRPr lang="en-BG" dirty="0"/>
          </a:p>
        </p:txBody>
      </p:sp>
      <p:sp>
        <p:nvSpPr>
          <p:cNvPr id="3" name="Content Placeholder 2">
            <a:extLst>
              <a:ext uri="{FF2B5EF4-FFF2-40B4-BE49-F238E27FC236}">
                <a16:creationId xmlns:a16="http://schemas.microsoft.com/office/drawing/2014/main" id="{A2CAC4AA-618B-609B-F65A-C8D83F16C09C}"/>
              </a:ext>
            </a:extLst>
          </p:cNvPr>
          <p:cNvSpPr>
            <a:spLocks noGrp="1"/>
          </p:cNvSpPr>
          <p:nvPr>
            <p:ph idx="1"/>
          </p:nvPr>
        </p:nvSpPr>
        <p:spPr>
          <a:xfrm>
            <a:off x="1097279" y="1845734"/>
            <a:ext cx="6454987" cy="4023360"/>
          </a:xfrm>
        </p:spPr>
        <p:txBody>
          <a:bodyPr>
            <a:normAutofit/>
          </a:bodyPr>
          <a:lstStyle/>
          <a:p>
            <a:r>
              <a:rPr lang="bg-BG" sz="1300" dirty="0">
                <a:effectLst/>
                <a:latin typeface="Cambria" panose="02040503050406030204" pitchFamily="18" charset="0"/>
                <a:ea typeface="Times New Roman" panose="02020603050405020304" pitchFamily="18" charset="0"/>
                <a:cs typeface="Times New Roman" panose="02020603050405020304" pitchFamily="18" charset="0"/>
              </a:rPr>
              <a:t>В средата на този спектър се намират престъпления, основани на транзакции, като измама, трафик на детска порнография, цифрово пиратство, пране на пари и фалшифициране. Това са специфични престъпления с конкретни жертви, но престъпникът се крие в относителната анонимност, която предоставя интернет. </a:t>
            </a:r>
            <a:endParaRPr lang="en-US" sz="13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300" dirty="0">
                <a:effectLst/>
                <a:latin typeface="Cambria" panose="02040503050406030204" pitchFamily="18" charset="0"/>
                <a:ea typeface="Times New Roman" panose="02020603050405020304" pitchFamily="18" charset="0"/>
                <a:cs typeface="Times New Roman" panose="02020603050405020304" pitchFamily="18" charset="0"/>
              </a:rPr>
              <a:t>Друга част от този вид престъпления включва лица в корпорации или държавни бюрокрации, които умишлено променят данни с цел печалба или политически цели. </a:t>
            </a:r>
            <a:endParaRPr lang="en-US" sz="13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300" dirty="0">
                <a:effectLst/>
                <a:latin typeface="Cambria" panose="02040503050406030204" pitchFamily="18" charset="0"/>
                <a:ea typeface="Times New Roman" panose="02020603050405020304" pitchFamily="18" charset="0"/>
                <a:cs typeface="Times New Roman" panose="02020603050405020304" pitchFamily="18" charset="0"/>
              </a:rPr>
              <a:t>В другия край на спектъра са престъпленията, които включват опити за нарушаване на действителното функциониране на интернет. Те варират от спам, хакерски атаки и атаки за отказ на услуга срещу конкретни сайтове до актове на кибертероризъм, т.е. използване на интернет за предизвикване на обществени безредици и дори смърт. </a:t>
            </a:r>
            <a:endParaRPr lang="en-US" sz="13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300" i="1" dirty="0">
                <a:effectLst/>
                <a:latin typeface="Cambria" panose="02040503050406030204" pitchFamily="18" charset="0"/>
                <a:ea typeface="Times New Roman" panose="02020603050405020304" pitchFamily="18" charset="0"/>
                <a:cs typeface="Times New Roman" panose="02020603050405020304" pitchFamily="18" charset="0"/>
              </a:rPr>
              <a:t>Кибертероризмът</a:t>
            </a:r>
            <a:r>
              <a:rPr lang="bg-BG" sz="1300" dirty="0">
                <a:effectLst/>
                <a:latin typeface="Cambria" panose="02040503050406030204" pitchFamily="18" charset="0"/>
                <a:ea typeface="Times New Roman" panose="02020603050405020304" pitchFamily="18" charset="0"/>
                <a:cs typeface="Times New Roman" panose="02020603050405020304" pitchFamily="18" charset="0"/>
              </a:rPr>
              <a:t> се фокусира върху използването на интернет от недържавни субекти за въздействие върху икономическата и технологичната инфраструктура на дадена страна. След атентатите в САЩ, случило се на 11 септември 2001 г., обществената осведоменост за заплахата от кибертероризъм нарасна значително.</a:t>
            </a:r>
            <a:endParaRPr lang="en-BG" sz="1300" dirty="0">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6" name="Picture 5" descr="A picture containing icon&#10;&#10;Description automatically generated">
            <a:extLst>
              <a:ext uri="{FF2B5EF4-FFF2-40B4-BE49-F238E27FC236}">
                <a16:creationId xmlns:a16="http://schemas.microsoft.com/office/drawing/2014/main" id="{A1EE1266-2127-999B-5D59-1A2520DF7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519266"/>
            <a:ext cx="3135109" cy="2265115"/>
          </a:xfrm>
          <a:prstGeom prst="rect">
            <a:avLst/>
          </a:prstGeom>
        </p:spPr>
      </p:pic>
      <p:sp>
        <p:nvSpPr>
          <p:cNvPr id="4" name="Footer Placeholder 3">
            <a:extLst>
              <a:ext uri="{FF2B5EF4-FFF2-40B4-BE49-F238E27FC236}">
                <a16:creationId xmlns:a16="http://schemas.microsoft.com/office/drawing/2014/main" id="{55D9A90D-85B4-4132-167F-D7FD242F268F}"/>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474109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A390-6D4D-93D1-7F2A-15928954925E}"/>
              </a:ext>
            </a:extLst>
          </p:cNvPr>
          <p:cNvSpPr>
            <a:spLocks noGrp="1"/>
          </p:cNvSpPr>
          <p:nvPr>
            <p:ph type="title"/>
          </p:nvPr>
        </p:nvSpPr>
        <p:spPr>
          <a:xfrm>
            <a:off x="6411685" y="634946"/>
            <a:ext cx="5127171" cy="1450757"/>
          </a:xfrm>
        </p:spPr>
        <p:txBody>
          <a:bodyPr>
            <a:normAutofit/>
          </a:bodyPr>
          <a:lstStyle/>
          <a:p>
            <a:r>
              <a:rPr lang="bg-BG" altLang="en-US" sz="4400"/>
              <a:t>Анотация на темата и нови понятия</a:t>
            </a:r>
            <a:endParaRPr lang="en-BG" sz="4400"/>
          </a:p>
        </p:txBody>
      </p:sp>
      <p:sp>
        <p:nvSpPr>
          <p:cNvPr id="3" name="Content Placeholder 2">
            <a:extLst>
              <a:ext uri="{FF2B5EF4-FFF2-40B4-BE49-F238E27FC236}">
                <a16:creationId xmlns:a16="http://schemas.microsoft.com/office/drawing/2014/main" id="{6F302B05-48E8-80AD-5CC8-365123EDA749}"/>
              </a:ext>
            </a:extLst>
          </p:cNvPr>
          <p:cNvSpPr>
            <a:spLocks noGrp="1"/>
          </p:cNvSpPr>
          <p:nvPr>
            <p:ph idx="1"/>
          </p:nvPr>
        </p:nvSpPr>
        <p:spPr>
          <a:xfrm>
            <a:off x="6411684" y="2198914"/>
            <a:ext cx="5127172" cy="3670180"/>
          </a:xfrm>
        </p:spPr>
        <p:txBody>
          <a:bodyPr>
            <a:normAutofit lnSpcReduction="10000"/>
          </a:bodyPr>
          <a:lstStyle/>
          <a:p>
            <a:pPr marL="0" indent="0">
              <a:buNone/>
            </a:pPr>
            <a:r>
              <a:rPr lang="bg-BG" sz="1800" dirty="0"/>
              <a:t>Тук ще научите:</a:t>
            </a:r>
          </a:p>
          <a:p>
            <a:pPr marL="342900" lvl="0" indent="-342900">
              <a:lnSpc>
                <a:spcPct val="107000"/>
              </a:lnSpc>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Какви са основните правила на поведение, правата и отговорностите за етично използване на дигитални устройства и средства в различни дигитални среди.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Как да разпознавате и използвате добри и лоши практики при използване на дигиталните технологии и интернет.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Какви са нормативната база и видовете дигитални престъпления (на базово ниво).</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2043DBB-055E-7E72-7B60-9AAECA035BC8}"/>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graphicFrame>
        <p:nvGraphicFramePr>
          <p:cNvPr id="5" name="Table 4">
            <a:extLst>
              <a:ext uri="{FF2B5EF4-FFF2-40B4-BE49-F238E27FC236}">
                <a16:creationId xmlns:a16="http://schemas.microsoft.com/office/drawing/2014/main" id="{04538650-536D-D69B-5F4A-EDD206106E50}"/>
              </a:ext>
            </a:extLst>
          </p:cNvPr>
          <p:cNvGraphicFramePr>
            <a:graphicFrameLocks noGrp="1"/>
          </p:cNvGraphicFramePr>
          <p:nvPr>
            <p:extLst>
              <p:ext uri="{D42A27DB-BD31-4B8C-83A1-F6EECF244321}">
                <p14:modId xmlns:p14="http://schemas.microsoft.com/office/powerpoint/2010/main" val="211471769"/>
              </p:ext>
            </p:extLst>
          </p:nvPr>
        </p:nvGraphicFramePr>
        <p:xfrm>
          <a:off x="823605" y="2303659"/>
          <a:ext cx="4822804" cy="2118215"/>
        </p:xfrm>
        <a:graphic>
          <a:graphicData uri="http://schemas.openxmlformats.org/drawingml/2006/table">
            <a:tbl>
              <a:tblPr firstRow="1" firstCol="1" bandRow="1">
                <a:tableStyleId>{5C22544A-7EE6-4342-B048-85BDC9FD1C3A}</a:tableStyleId>
              </a:tblPr>
              <a:tblGrid>
                <a:gridCol w="1617586">
                  <a:extLst>
                    <a:ext uri="{9D8B030D-6E8A-4147-A177-3AD203B41FA5}">
                      <a16:colId xmlns:a16="http://schemas.microsoft.com/office/drawing/2014/main" val="1691159916"/>
                    </a:ext>
                  </a:extLst>
                </a:gridCol>
                <a:gridCol w="3205218">
                  <a:extLst>
                    <a:ext uri="{9D8B030D-6E8A-4147-A177-3AD203B41FA5}">
                      <a16:colId xmlns:a16="http://schemas.microsoft.com/office/drawing/2014/main" val="2254441637"/>
                    </a:ext>
                  </a:extLst>
                </a:gridCol>
              </a:tblGrid>
              <a:tr h="862609">
                <a:tc>
                  <a:txBody>
                    <a:bodyPr/>
                    <a:lstStyle/>
                    <a:p>
                      <a:pPr algn="l">
                        <a:lnSpc>
                          <a:spcPct val="107000"/>
                        </a:lnSpc>
                        <a:spcAft>
                          <a:spcPts val="800"/>
                        </a:spcAft>
                      </a:pPr>
                      <a:r>
                        <a:rPr lang="bg-BG" sz="2000">
                          <a:effectLst/>
                        </a:rPr>
                        <a:t>Понятие</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bg-BG" sz="2000">
                          <a:effectLst/>
                        </a:rPr>
                        <a:t>Описание</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3117411"/>
                  </a:ext>
                </a:extLst>
              </a:tr>
              <a:tr h="1255606">
                <a:tc>
                  <a:txBody>
                    <a:bodyPr/>
                    <a:lstStyle/>
                    <a:p>
                      <a:pPr algn="l">
                        <a:lnSpc>
                          <a:spcPct val="107000"/>
                        </a:lnSpc>
                        <a:spcAft>
                          <a:spcPts val="800"/>
                        </a:spcAft>
                      </a:pPr>
                      <a:r>
                        <a:rPr lang="bg-BG" sz="1400">
                          <a:effectLst/>
                        </a:rPr>
                        <a:t>Онлайн етикет и правила на поведение в интернет</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800"/>
                        </a:spcAft>
                      </a:pPr>
                      <a:r>
                        <a:rPr lang="bg-BG" sz="1400" dirty="0">
                          <a:effectLst/>
                        </a:rPr>
                        <a:t>Норми на етично поведение и общуване между хората в Интернет пространството, познати и като „нетикет“.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6973110"/>
                  </a:ext>
                </a:extLst>
              </a:tr>
            </a:tbl>
          </a:graphicData>
        </a:graphic>
      </p:graphicFrame>
    </p:spTree>
    <p:extLst>
      <p:ext uri="{BB962C8B-B14F-4D97-AF65-F5344CB8AC3E}">
        <p14:creationId xmlns:p14="http://schemas.microsoft.com/office/powerpoint/2010/main" val="44061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18DF-B423-B04F-9BF5-824F0F631538}"/>
              </a:ext>
            </a:extLst>
          </p:cNvPr>
          <p:cNvSpPr>
            <a:spLocks noGrp="1"/>
          </p:cNvSpPr>
          <p:nvPr>
            <p:ph type="title"/>
          </p:nvPr>
        </p:nvSpPr>
        <p:spPr/>
        <p:txBody>
          <a:bodyPr/>
          <a:lstStyle/>
          <a:p>
            <a:r>
              <a:rPr lang="bg-BG" dirty="0"/>
              <a:t>Основни правила на поведение в интернет</a:t>
            </a:r>
            <a:endParaRPr lang="en-BG" dirty="0"/>
          </a:p>
        </p:txBody>
      </p:sp>
      <p:sp>
        <p:nvSpPr>
          <p:cNvPr id="3" name="Content Placeholder 2">
            <a:extLst>
              <a:ext uri="{FF2B5EF4-FFF2-40B4-BE49-F238E27FC236}">
                <a16:creationId xmlns:a16="http://schemas.microsoft.com/office/drawing/2014/main" id="{ED61CB72-14AB-30CC-C535-55A707D05212}"/>
              </a:ext>
            </a:extLst>
          </p:cNvPr>
          <p:cNvSpPr>
            <a:spLocks noGrp="1"/>
          </p:cNvSpPr>
          <p:nvPr>
            <p:ph idx="1"/>
          </p:nvPr>
        </p:nvSpPr>
        <p:spPr>
          <a:xfrm>
            <a:off x="554805" y="1863345"/>
            <a:ext cx="6637106" cy="4679950"/>
          </a:xfrm>
        </p:spPr>
        <p:txBody>
          <a:bodyPr/>
          <a:lstStyle/>
          <a:p>
            <a:r>
              <a:rPr lang="bg-BG" sz="2400" dirty="0">
                <a:effectLst/>
                <a:latin typeface="Cambria" panose="02040503050406030204" pitchFamily="18" charset="0"/>
                <a:ea typeface="Times New Roman" panose="02020603050405020304" pitchFamily="18" charset="0"/>
                <a:cs typeface="Times New Roman" panose="02020603050405020304" pitchFamily="18" charset="0"/>
              </a:rPr>
              <a:t>Всяко едно общество или среда има своите гласни и негласни норми и правила за етично поведение. </a:t>
            </a:r>
          </a:p>
          <a:p>
            <a:r>
              <a:rPr lang="bg-BG" sz="2400" dirty="0">
                <a:effectLst/>
                <a:latin typeface="Cambria" panose="02040503050406030204" pitchFamily="18" charset="0"/>
                <a:ea typeface="Times New Roman" panose="02020603050405020304" pitchFamily="18" charset="0"/>
                <a:cs typeface="Times New Roman" panose="02020603050405020304" pitchFamily="18" charset="0"/>
              </a:rPr>
              <a:t>Що се отнася до интернет, тези норми и правила са познати под събирателното понятие </a:t>
            </a:r>
            <a:r>
              <a:rPr lang="bg-BG" sz="2400" i="1" dirty="0">
                <a:effectLst/>
                <a:latin typeface="Cambria" panose="02040503050406030204" pitchFamily="18" charset="0"/>
                <a:ea typeface="Times New Roman" panose="02020603050405020304" pitchFamily="18" charset="0"/>
                <a:cs typeface="Times New Roman" panose="02020603050405020304" pitchFamily="18" charset="0"/>
              </a:rPr>
              <a:t>Нетикет</a:t>
            </a:r>
            <a:r>
              <a:rPr lang="bg-BG" sz="24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24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72EE95A-4A32-6D2D-81B7-779F8E8BBA43}"/>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5" name="Picture 4">
            <a:extLst>
              <a:ext uri="{FF2B5EF4-FFF2-40B4-BE49-F238E27FC236}">
                <a16:creationId xmlns:a16="http://schemas.microsoft.com/office/drawing/2014/main" id="{4177AF5A-C848-A376-8D94-F0768247D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6296" y="1863345"/>
            <a:ext cx="4460646" cy="2760025"/>
          </a:xfrm>
          <a:prstGeom prst="rect">
            <a:avLst/>
          </a:prstGeom>
        </p:spPr>
      </p:pic>
    </p:spTree>
    <p:extLst>
      <p:ext uri="{BB962C8B-B14F-4D97-AF65-F5344CB8AC3E}">
        <p14:creationId xmlns:p14="http://schemas.microsoft.com/office/powerpoint/2010/main" val="38144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18DF-B423-B04F-9BF5-824F0F631538}"/>
              </a:ext>
            </a:extLst>
          </p:cNvPr>
          <p:cNvSpPr>
            <a:spLocks noGrp="1"/>
          </p:cNvSpPr>
          <p:nvPr>
            <p:ph type="title"/>
          </p:nvPr>
        </p:nvSpPr>
        <p:spPr/>
        <p:txBody>
          <a:bodyPr/>
          <a:lstStyle/>
          <a:p>
            <a:r>
              <a:rPr lang="bg-BG" dirty="0"/>
              <a:t>Нетикет</a:t>
            </a:r>
            <a:endParaRPr lang="en-BG" dirty="0"/>
          </a:p>
        </p:txBody>
      </p:sp>
      <p:sp>
        <p:nvSpPr>
          <p:cNvPr id="3" name="Content Placeholder 2">
            <a:extLst>
              <a:ext uri="{FF2B5EF4-FFF2-40B4-BE49-F238E27FC236}">
                <a16:creationId xmlns:a16="http://schemas.microsoft.com/office/drawing/2014/main" id="{ED61CB72-14AB-30CC-C535-55A707D05212}"/>
              </a:ext>
            </a:extLst>
          </p:cNvPr>
          <p:cNvSpPr>
            <a:spLocks noGrp="1"/>
          </p:cNvSpPr>
          <p:nvPr>
            <p:ph idx="1"/>
          </p:nvPr>
        </p:nvSpPr>
        <p:spPr>
          <a:xfrm>
            <a:off x="657545" y="1615281"/>
            <a:ext cx="6554913" cy="3860845"/>
          </a:xfrm>
        </p:spPr>
        <p:txBody>
          <a:bodyPr/>
          <a:lstStyle/>
          <a:p>
            <a:pPr marL="0" indent="0">
              <a:lnSpc>
                <a:spcPct val="107000"/>
              </a:lnSpc>
              <a:spcAft>
                <a:spcPts val="800"/>
              </a:spcAft>
              <a:buNone/>
            </a:pP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За да разберем по-добре този термин, нека видим по-внимателно неговата етимология (произход):</a:t>
            </a:r>
            <a:endParaRPr lang="en-BG" sz="16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Етикет – обноски, изисквани от доброто възпитание или наложени авторитетно като задължителни в социалния или официален живот</a:t>
            </a:r>
            <a:endParaRPr lang="en-BG" sz="16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bg-BG" sz="1600" dirty="0" err="1">
                <a:effectLst/>
                <a:latin typeface="Cambria" panose="02040503050406030204" pitchFamily="18" charset="0"/>
                <a:ea typeface="Times New Roman" panose="02020603050405020304" pitchFamily="18" charset="0"/>
                <a:cs typeface="Times New Roman" panose="02020603050405020304" pitchFamily="18" charset="0"/>
              </a:rPr>
              <a:t>Etiquette</a:t>
            </a: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 – от френски буквално означава „билет“, а „етикет“ в случая – входен билет за определена група или общество</a:t>
            </a:r>
            <a:endParaRPr lang="en-BG" sz="16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itchFamily="2" charset="2"/>
              <a:buChar char=""/>
            </a:pP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Нетикет – съкратено от </a:t>
            </a:r>
            <a:r>
              <a:rPr lang="bg-BG" sz="1600" i="1" dirty="0">
                <a:effectLst/>
                <a:latin typeface="Cambria" panose="02040503050406030204" pitchFamily="18" charset="0"/>
                <a:ea typeface="Times New Roman" panose="02020603050405020304" pitchFamily="18" charset="0"/>
                <a:cs typeface="Times New Roman" panose="02020603050405020304" pitchFamily="18" charset="0"/>
              </a:rPr>
              <a:t>Интернет етикет</a:t>
            </a: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600" dirty="0" err="1">
                <a:effectLst/>
                <a:latin typeface="Cambria" panose="02040503050406030204" pitchFamily="18" charset="0"/>
                <a:ea typeface="Times New Roman" panose="02020603050405020304" pitchFamily="18" charset="0"/>
                <a:cs typeface="Times New Roman" panose="02020603050405020304" pitchFamily="18" charset="0"/>
              </a:rPr>
              <a:t>Netiquette</a:t>
            </a: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 = Internet </a:t>
            </a:r>
            <a:r>
              <a:rPr lang="bg-BG" sz="1600" dirty="0" err="1">
                <a:effectLst/>
                <a:latin typeface="Cambria" panose="02040503050406030204" pitchFamily="18" charset="0"/>
                <a:ea typeface="Times New Roman" panose="02020603050405020304" pitchFamily="18" charset="0"/>
                <a:cs typeface="Times New Roman" panose="02020603050405020304" pitchFamily="18" charset="0"/>
              </a:rPr>
              <a:t>Etiquette</a:t>
            </a: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 – норми на етично поведение и общуване между хората в интернет пространството.</a:t>
            </a:r>
            <a:endParaRPr lang="en-BG" sz="16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72EE95A-4A32-6D2D-81B7-779F8E8BBA43}"/>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EBAD90CF-175D-ABA5-6C47-3877EC1D47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53998" y="1863345"/>
            <a:ext cx="3865242" cy="2760025"/>
          </a:xfrm>
          <a:prstGeom prst="rect">
            <a:avLst/>
          </a:prstGeom>
        </p:spPr>
      </p:pic>
    </p:spTree>
    <p:extLst>
      <p:ext uri="{BB962C8B-B14F-4D97-AF65-F5344CB8AC3E}">
        <p14:creationId xmlns:p14="http://schemas.microsoft.com/office/powerpoint/2010/main" val="40618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421A-3E5C-E1F1-889B-BEC31F34BC16}"/>
              </a:ext>
            </a:extLst>
          </p:cNvPr>
          <p:cNvSpPr>
            <a:spLocks noGrp="1"/>
          </p:cNvSpPr>
          <p:nvPr>
            <p:ph type="title"/>
          </p:nvPr>
        </p:nvSpPr>
        <p:spPr/>
        <p:txBody>
          <a:bodyPr/>
          <a:lstStyle/>
          <a:p>
            <a:r>
              <a:rPr lang="bg-BG" dirty="0"/>
              <a:t>Основни правила за етично поведение</a:t>
            </a:r>
            <a:endParaRPr lang="en-BG" dirty="0"/>
          </a:p>
        </p:txBody>
      </p:sp>
      <p:sp>
        <p:nvSpPr>
          <p:cNvPr id="3" name="Content Placeholder 2">
            <a:extLst>
              <a:ext uri="{FF2B5EF4-FFF2-40B4-BE49-F238E27FC236}">
                <a16:creationId xmlns:a16="http://schemas.microsoft.com/office/drawing/2014/main" id="{33825F66-252C-3F7E-C738-967EF76C07BE}"/>
              </a:ext>
            </a:extLst>
          </p:cNvPr>
          <p:cNvSpPr>
            <a:spLocks noGrp="1"/>
          </p:cNvSpPr>
          <p:nvPr>
            <p:ph idx="1"/>
          </p:nvPr>
        </p:nvSpPr>
        <p:spPr>
          <a:xfrm>
            <a:off x="554804" y="1615281"/>
            <a:ext cx="6174769" cy="4679950"/>
          </a:xfrm>
        </p:spPr>
        <p:txBody>
          <a:bodyPr/>
          <a:lstStyle/>
          <a:p>
            <a:pPr marL="0" indent="0">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Основните правила на етично поведение засягат съдържанието и формата на общуване и зависят от вида на комуникацията, която може да е: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междуличностна или групова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формална (делова) или неформална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частна или публична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синхронна или асинхронна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на роден или на чужд език.</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91A3032-31A3-A5F3-B392-F116DF5EB060}"/>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415E7672-85E0-9047-6332-55CCA6E85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573" y="2404501"/>
            <a:ext cx="5320656" cy="3890729"/>
          </a:xfrm>
          <a:prstGeom prst="rect">
            <a:avLst/>
          </a:prstGeom>
        </p:spPr>
      </p:pic>
    </p:spTree>
    <p:extLst>
      <p:ext uri="{BB962C8B-B14F-4D97-AF65-F5344CB8AC3E}">
        <p14:creationId xmlns:p14="http://schemas.microsoft.com/office/powerpoint/2010/main" val="3502206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535195-1430-3E9B-10C1-27698CC3FCAF}"/>
              </a:ext>
            </a:extLst>
          </p:cNvPr>
          <p:cNvSpPr>
            <a:spLocks noGrp="1"/>
          </p:cNvSpPr>
          <p:nvPr>
            <p:ph type="title"/>
          </p:nvPr>
        </p:nvSpPr>
        <p:spPr>
          <a:xfrm>
            <a:off x="4974771" y="634946"/>
            <a:ext cx="6574972" cy="1450757"/>
          </a:xfrm>
        </p:spPr>
        <p:txBody>
          <a:bodyPr>
            <a:normAutofit/>
          </a:bodyPr>
          <a:lstStyle/>
          <a:p>
            <a:r>
              <a:rPr lang="bg-BG" dirty="0"/>
              <a:t>Нетикет – правила</a:t>
            </a:r>
            <a:endParaRPr lang="en-BG" dirty="0"/>
          </a:p>
        </p:txBody>
      </p:sp>
      <p:pic>
        <p:nvPicPr>
          <p:cNvPr id="6" name="Picture 5">
            <a:extLst>
              <a:ext uri="{FF2B5EF4-FFF2-40B4-BE49-F238E27FC236}">
                <a16:creationId xmlns:a16="http://schemas.microsoft.com/office/drawing/2014/main" id="{3ED27507-A3C1-D935-D0CD-10060D86B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58" y="2198914"/>
            <a:ext cx="4001315" cy="3000985"/>
          </a:xfrm>
          <a:prstGeom prst="rect">
            <a:avLst/>
          </a:prstGeom>
        </p:spPr>
      </p:pic>
      <p:cxnSp>
        <p:nvCxnSpPr>
          <p:cNvPr id="13" name="Straight Connector 12">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22A4F8-C4B9-3D62-2E2E-3AED8FA48EC2}"/>
              </a:ext>
            </a:extLst>
          </p:cNvPr>
          <p:cNvSpPr>
            <a:spLocks noGrp="1"/>
          </p:cNvSpPr>
          <p:nvPr>
            <p:ph idx="1"/>
          </p:nvPr>
        </p:nvSpPr>
        <p:spPr>
          <a:xfrm>
            <a:off x="4974769" y="2198914"/>
            <a:ext cx="6574973" cy="3670180"/>
          </a:xfrm>
        </p:spPr>
        <p:txBody>
          <a:bodyPr>
            <a:normAutofit/>
          </a:bodyPr>
          <a:lstStyle/>
          <a:p>
            <a:pPr marL="0" indent="0">
              <a:spcAft>
                <a:spcPts val="800"/>
              </a:spcAft>
              <a:buNone/>
            </a:pPr>
            <a:r>
              <a:rPr lang="bg-BG" sz="1300" dirty="0">
                <a:effectLst/>
                <a:latin typeface="Cambria" panose="02040503050406030204" pitchFamily="18" charset="0"/>
                <a:ea typeface="Times New Roman" panose="02020603050405020304" pitchFamily="18" charset="0"/>
                <a:cs typeface="Times New Roman" panose="02020603050405020304" pitchFamily="18" charset="0"/>
              </a:rPr>
              <a:t>В по-синтезиран вид, най-важните правила на </a:t>
            </a:r>
            <a:r>
              <a:rPr lang="bg-BG" sz="1300" i="1" dirty="0">
                <a:effectLst/>
                <a:latin typeface="Cambria" panose="02040503050406030204" pitchFamily="18" charset="0"/>
                <a:ea typeface="Times New Roman" panose="02020603050405020304" pitchFamily="18" charset="0"/>
                <a:cs typeface="Times New Roman" panose="02020603050405020304" pitchFamily="18" charset="0"/>
              </a:rPr>
              <a:t>нетикета</a:t>
            </a:r>
            <a:r>
              <a:rPr lang="bg-BG" sz="1300" dirty="0">
                <a:effectLst/>
                <a:latin typeface="Cambria" panose="02040503050406030204" pitchFamily="18" charset="0"/>
                <a:ea typeface="Times New Roman" panose="02020603050405020304" pitchFamily="18" charset="0"/>
                <a:cs typeface="Times New Roman" panose="02020603050405020304" pitchFamily="18" charset="0"/>
              </a:rPr>
              <a:t> са:</a:t>
            </a:r>
            <a:endParaRPr lang="en-BG" sz="13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bg-BG" sz="1300" dirty="0">
                <a:effectLst/>
                <a:latin typeface="Cambria" panose="02040503050406030204" pitchFamily="18" charset="0"/>
                <a:ea typeface="Times New Roman" panose="02020603050405020304" pitchFamily="18" charset="0"/>
                <a:cs typeface="Times New Roman" panose="02020603050405020304" pitchFamily="18" charset="0"/>
              </a:rPr>
              <a:t>Не забравяйте, че отсреща също стои човек</a:t>
            </a:r>
            <a:endParaRPr lang="en-BG" sz="13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bg-BG" sz="1300" dirty="0">
                <a:effectLst/>
                <a:latin typeface="Cambria" panose="02040503050406030204" pitchFamily="18" charset="0"/>
                <a:ea typeface="Times New Roman" panose="02020603050405020304" pitchFamily="18" charset="0"/>
                <a:cs typeface="Times New Roman" panose="02020603050405020304" pitchFamily="18" charset="0"/>
              </a:rPr>
              <a:t>Спазвайте правилата от реалния живот </a:t>
            </a:r>
            <a:endParaRPr lang="en-BG" sz="13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bg-BG" sz="1300" dirty="0">
                <a:effectLst/>
                <a:latin typeface="Cambria" panose="02040503050406030204" pitchFamily="18" charset="0"/>
                <a:ea typeface="Times New Roman" panose="02020603050405020304" pitchFamily="18" charset="0"/>
                <a:cs typeface="Times New Roman" panose="02020603050405020304" pitchFamily="18" charset="0"/>
              </a:rPr>
              <a:t>Помнете къде се намирате (форум, група в социална мрежа и др.)</a:t>
            </a:r>
            <a:endParaRPr lang="en-BG" sz="13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bg-BG" sz="1300" dirty="0">
                <a:effectLst/>
                <a:latin typeface="Cambria" panose="02040503050406030204" pitchFamily="18" charset="0"/>
                <a:ea typeface="Times New Roman" panose="02020603050405020304" pitchFamily="18" charset="0"/>
                <a:cs typeface="Times New Roman" panose="02020603050405020304" pitchFamily="18" charset="0"/>
              </a:rPr>
              <a:t>Ценете времето на другите, както цените своето</a:t>
            </a:r>
            <a:endParaRPr lang="en-BG" sz="13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bg-BG" sz="1300" dirty="0">
                <a:effectLst/>
                <a:latin typeface="Cambria" panose="02040503050406030204" pitchFamily="18" charset="0"/>
                <a:ea typeface="Times New Roman" panose="02020603050405020304" pitchFamily="18" charset="0"/>
                <a:cs typeface="Times New Roman" panose="02020603050405020304" pitchFamily="18" charset="0"/>
              </a:rPr>
              <a:t>Изглеждайте добре в мрежата (ако комуникирате с включена камера)</a:t>
            </a:r>
            <a:endParaRPr lang="en-BG" sz="13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bg-BG" sz="1300" dirty="0">
                <a:effectLst/>
                <a:latin typeface="Cambria" panose="02040503050406030204" pitchFamily="18" charset="0"/>
                <a:ea typeface="Times New Roman" panose="02020603050405020304" pitchFamily="18" charset="0"/>
                <a:cs typeface="Times New Roman" panose="02020603050405020304" pitchFamily="18" charset="0"/>
              </a:rPr>
              <a:t>Избягвайте конфликти</a:t>
            </a:r>
            <a:endParaRPr lang="en-BG" sz="13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bg-BG" sz="1300" dirty="0">
                <a:effectLst/>
                <a:latin typeface="Cambria" panose="02040503050406030204" pitchFamily="18" charset="0"/>
                <a:ea typeface="Times New Roman" panose="02020603050405020304" pitchFamily="18" charset="0"/>
                <a:cs typeface="Times New Roman" panose="02020603050405020304" pitchFamily="18" charset="0"/>
              </a:rPr>
              <a:t>Уважавайте личната неприкосновеност</a:t>
            </a:r>
            <a:endParaRPr lang="en-BG" sz="13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bg-BG" sz="1300" dirty="0">
                <a:effectLst/>
                <a:latin typeface="Cambria" panose="02040503050406030204" pitchFamily="18" charset="0"/>
                <a:ea typeface="Times New Roman" panose="02020603050405020304" pitchFamily="18" charset="0"/>
                <a:cs typeface="Times New Roman" panose="02020603050405020304" pitchFamily="18" charset="0"/>
              </a:rPr>
              <a:t>Не превишавайте и не злоупотребявайте с правата си</a:t>
            </a:r>
            <a:endParaRPr lang="en-BG" sz="13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spcAft>
                <a:spcPts val="800"/>
              </a:spcAft>
              <a:buFont typeface="Symbol" pitchFamily="2" charset="2"/>
              <a:buChar char=""/>
            </a:pPr>
            <a:r>
              <a:rPr lang="bg-BG" sz="1300" dirty="0">
                <a:effectLst/>
                <a:latin typeface="Cambria" panose="02040503050406030204" pitchFamily="18" charset="0"/>
                <a:ea typeface="Times New Roman" panose="02020603050405020304" pitchFamily="18" charset="0"/>
                <a:cs typeface="Times New Roman" panose="02020603050405020304" pitchFamily="18" charset="0"/>
              </a:rPr>
              <a:t>Всеки прави грешки</a:t>
            </a:r>
            <a:endParaRPr lang="en-BG" sz="13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6">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4FCB7675-EB9A-CE5E-EAD4-372E2ECA35F6}"/>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41466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0863-8187-BFFD-2595-847EA0B7638F}"/>
              </a:ext>
            </a:extLst>
          </p:cNvPr>
          <p:cNvSpPr>
            <a:spLocks noGrp="1"/>
          </p:cNvSpPr>
          <p:nvPr>
            <p:ph type="title"/>
          </p:nvPr>
        </p:nvSpPr>
        <p:spPr>
          <a:xfrm>
            <a:off x="-58346" y="740237"/>
            <a:ext cx="5393933" cy="1450975"/>
          </a:xfrm>
        </p:spPr>
        <p:txBody>
          <a:bodyPr/>
          <a:lstStyle/>
          <a:p>
            <a:r>
              <a:rPr lang="bg-BG" dirty="0"/>
              <a:t>Често задавани въпроси</a:t>
            </a:r>
            <a:endParaRPr lang="en-BG" dirty="0"/>
          </a:p>
        </p:txBody>
      </p:sp>
      <p:sp>
        <p:nvSpPr>
          <p:cNvPr id="3" name="Content Placeholder 2">
            <a:extLst>
              <a:ext uri="{FF2B5EF4-FFF2-40B4-BE49-F238E27FC236}">
                <a16:creationId xmlns:a16="http://schemas.microsoft.com/office/drawing/2014/main" id="{B4387268-E942-EFD6-E8C4-9E573C776B4C}"/>
              </a:ext>
            </a:extLst>
          </p:cNvPr>
          <p:cNvSpPr>
            <a:spLocks noGrp="1"/>
          </p:cNvSpPr>
          <p:nvPr>
            <p:ph idx="1"/>
          </p:nvPr>
        </p:nvSpPr>
        <p:spPr>
          <a:xfrm>
            <a:off x="585627" y="2270588"/>
            <a:ext cx="4263775" cy="4030199"/>
          </a:xfrm>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Правилата за поведение са общоприети, макар че различните общности могат да въвеждат свои допълнителни специфични изисквания. </a:t>
            </a: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По тази причина се препоръчва, когато потребителят попадне в нова общност, първо да прочете нейните „Често задавани въпроси“</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(FAQ –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frequently asked questions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да прекара известно време като наблюдател, преди сам да започне да взема участие в комуникационния процес.</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295EB85-39E2-F305-780D-33B03ABFE825}"/>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1A043AB0-EBCE-79C6-9A37-7BBB832A6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324" y="975118"/>
            <a:ext cx="6791396" cy="4907764"/>
          </a:xfrm>
          <a:prstGeom prst="rect">
            <a:avLst/>
          </a:prstGeom>
          <a:ln>
            <a:solidFill>
              <a:schemeClr val="accent1"/>
            </a:solidFill>
          </a:ln>
        </p:spPr>
      </p:pic>
    </p:spTree>
    <p:extLst>
      <p:ext uri="{BB962C8B-B14F-4D97-AF65-F5344CB8AC3E}">
        <p14:creationId xmlns:p14="http://schemas.microsoft.com/office/powerpoint/2010/main" val="2062162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8A5B-0A5B-99AB-D73D-0D766193E952}"/>
              </a:ext>
            </a:extLst>
          </p:cNvPr>
          <p:cNvSpPr>
            <a:spLocks noGrp="1"/>
          </p:cNvSpPr>
          <p:nvPr>
            <p:ph type="title"/>
          </p:nvPr>
        </p:nvSpPr>
        <p:spPr/>
        <p:txBody>
          <a:bodyPr/>
          <a:lstStyle/>
          <a:p>
            <a:r>
              <a:rPr lang="bg-BG" dirty="0"/>
              <a:t>Съдържание и форма на общуване</a:t>
            </a:r>
            <a:endParaRPr lang="en-BG" dirty="0"/>
          </a:p>
        </p:txBody>
      </p:sp>
      <p:sp>
        <p:nvSpPr>
          <p:cNvPr id="3" name="Content Placeholder 2">
            <a:extLst>
              <a:ext uri="{FF2B5EF4-FFF2-40B4-BE49-F238E27FC236}">
                <a16:creationId xmlns:a16="http://schemas.microsoft.com/office/drawing/2014/main" id="{1CBFD45E-3FC1-4C52-8FE7-6B3B595E8F14}"/>
              </a:ext>
            </a:extLst>
          </p:cNvPr>
          <p:cNvSpPr>
            <a:spLocks noGrp="1"/>
          </p:cNvSpPr>
          <p:nvPr>
            <p:ph idx="1"/>
          </p:nvPr>
        </p:nvSpPr>
        <p:spPr>
          <a:xfrm>
            <a:off x="1027416" y="1620838"/>
            <a:ext cx="6083820" cy="4679950"/>
          </a:xfrm>
        </p:spPr>
        <p:txBody>
          <a:bodyPr/>
          <a:lstStyle/>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Правилата на нетикета засягат както съдържанието, така и формата на общуване.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По отношение на съдържанието недопустими според нетикета са отправянето на обиди и заплахи, намесите в личните пространства, рекламирането извън създадените за тази цел бизнес мрежи. В различните общности има и различна степен на толерантност към дискусиите извън темата (т.нар.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O</a:t>
            </a:r>
            <a:r>
              <a:rPr lang="bg-BG" sz="1800" i="1" dirty="0" err="1">
                <a:effectLst/>
                <a:latin typeface="Cambria" panose="02040503050406030204" pitchFamily="18" charset="0"/>
                <a:ea typeface="Times New Roman" panose="02020603050405020304" pitchFamily="18" charset="0"/>
                <a:cs typeface="Times New Roman" panose="02020603050405020304" pitchFamily="18" charset="0"/>
              </a:rPr>
              <a:t>ff-topic</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i="1" dirty="0" err="1">
                <a:effectLst/>
                <a:latin typeface="Cambria" panose="02040503050406030204" pitchFamily="18" charset="0"/>
                <a:ea typeface="Times New Roman" panose="02020603050405020304" pitchFamily="18" charset="0"/>
                <a:cs typeface="Times New Roman" panose="02020603050405020304" pitchFamily="18" charset="0"/>
              </a:rPr>
              <a:t>discussions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По отношение на формата</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според нетикета на много общности писането изцяло с главни букви е израз на агресия.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D7C632B-D116-E1D1-7CA0-8CEB50D54ADF}"/>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descr="Logo&#10;&#10;Description automatically generated">
            <a:extLst>
              <a:ext uri="{FF2B5EF4-FFF2-40B4-BE49-F238E27FC236}">
                <a16:creationId xmlns:a16="http://schemas.microsoft.com/office/drawing/2014/main" id="{758C18F0-51B9-9DD2-4FE4-CDB8F1A9F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236" y="1450975"/>
            <a:ext cx="4749976" cy="4772346"/>
          </a:xfrm>
          <a:prstGeom prst="rect">
            <a:avLst/>
          </a:prstGeom>
        </p:spPr>
      </p:pic>
    </p:spTree>
    <p:extLst>
      <p:ext uri="{BB962C8B-B14F-4D97-AF65-F5344CB8AC3E}">
        <p14:creationId xmlns:p14="http://schemas.microsoft.com/office/powerpoint/2010/main" val="344151685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2406</TotalTime>
  <Words>2199</Words>
  <Application>Microsoft Macintosh PowerPoint</Application>
  <PresentationFormat>Widescreen</PresentationFormat>
  <Paragraphs>117</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vt:lpstr>
      <vt:lpstr>Symbol</vt:lpstr>
      <vt:lpstr>Retrospect</vt:lpstr>
      <vt:lpstr>2.5. Онлайн етикет</vt:lpstr>
      <vt:lpstr>Съдържание</vt:lpstr>
      <vt:lpstr>Анотация на темата и нови понятия</vt:lpstr>
      <vt:lpstr>Основни правила на поведение в интернет</vt:lpstr>
      <vt:lpstr>Нетикет</vt:lpstr>
      <vt:lpstr>Основни правила за етично поведение</vt:lpstr>
      <vt:lpstr>Нетикет – правила</vt:lpstr>
      <vt:lpstr>Често задавани въпроси</vt:lpstr>
      <vt:lpstr>Съдържание и форма на общуване</vt:lpstr>
      <vt:lpstr>Интонация и емоции</vt:lpstr>
      <vt:lpstr>Анонимни ли сме в интернет?</vt:lpstr>
      <vt:lpstr>Правила, свързани с електронна поща</vt:lpstr>
      <vt:lpstr>Правила, свързани с електронна поща</vt:lpstr>
      <vt:lpstr>Правила, свързани с електронна поща</vt:lpstr>
      <vt:lpstr>Верижни писма</vt:lpstr>
      <vt:lpstr>Верижни писма</vt:lpstr>
      <vt:lpstr>Верижни писма</vt:lpstr>
      <vt:lpstr>Добри и лоши практики при използване  на дигиталните технологии и интернет</vt:lpstr>
      <vt:lpstr>Нормативна база</vt:lpstr>
      <vt:lpstr>Видове дигитални престъпления</vt:lpstr>
      <vt:lpstr>Видове дигитални престъпления</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Irena Avdjieva</dc:creator>
  <cp:lastModifiedBy>Олег Димитров Константинов</cp:lastModifiedBy>
  <cp:revision>280</cp:revision>
  <dcterms:created xsi:type="dcterms:W3CDTF">2023-01-03T13:46:11Z</dcterms:created>
  <dcterms:modified xsi:type="dcterms:W3CDTF">2023-02-21T16:24:17Z</dcterms:modified>
</cp:coreProperties>
</file>