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9" r:id="rId4"/>
    <p:sldId id="258" r:id="rId5"/>
    <p:sldId id="260" r:id="rId6"/>
    <p:sldId id="261" r:id="rId7"/>
    <p:sldId id="280" r:id="rId8"/>
    <p:sldId id="262" r:id="rId9"/>
    <p:sldId id="266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C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264" y="16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AFB64C6-569E-4F70-BCB8-75324E9D6D2E}" type="datetimeFigureOut">
              <a:rPr lang="en-GB"/>
              <a:pPr>
                <a:defRPr/>
              </a:pPr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B10276E-8453-45F0-86BE-38A31A1DEB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5031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0F2615-8737-4BF9-9AC9-8E8D7A2802F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05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473" y="1567928"/>
            <a:ext cx="8363516" cy="2985785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473" y="4684222"/>
            <a:ext cx="8363516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DD7BA2-3281-4CAE-B481-A466A1C54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50" y="6269038"/>
            <a:ext cx="8362950" cy="577850"/>
          </a:xfrm>
        </p:spPr>
        <p:txBody>
          <a:bodyPr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 dirty="0"/>
              <a:t>Европейска Рамка на дигиталните компетентности с петте области на</a:t>
            </a:r>
            <a:br>
              <a:rPr lang="en-GB" dirty="0"/>
            </a:br>
            <a:r>
              <a:rPr lang="ru-RU" dirty="0"/>
              <a:t>дигитална</a:t>
            </a:r>
            <a:r>
              <a:rPr lang="en-GB" dirty="0"/>
              <a:t> </a:t>
            </a:r>
            <a:r>
              <a:rPr lang="ru-RU" dirty="0"/>
              <a:t>компетентност</a:t>
            </a:r>
            <a:r>
              <a:rPr lang="en-GB" dirty="0"/>
              <a:t> </a:t>
            </a:r>
            <a:r>
              <a:rPr lang="ru-RU" dirty="0"/>
              <a:t>и 21 дигитални умения/ компетентности (DigComp 2.1)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318320"/>
            <a:ext cx="42862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49104-7D14-4124-BDE8-A583F4213B2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56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1AF14A-5F0C-439E-9D32-0E48D454566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71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0488" indent="-90488">
              <a:buFont typeface="Arial" panose="020B0604020202020204" pitchFamily="34" charset="0"/>
              <a:buChar char="•"/>
              <a:defRPr/>
            </a:lvl1pPr>
            <a:lvl2pPr marL="382588" indent="-182563">
              <a:buFont typeface="Arial" panose="020B0604020202020204" pitchFamily="34" charset="0"/>
              <a:buChar char="•"/>
              <a:defRPr/>
            </a:lvl2pPr>
            <a:lvl3pPr marL="566738" indent="-182563">
              <a:buFont typeface="Arial" panose="020B0604020202020204" pitchFamily="34" charset="0"/>
              <a:buChar char="•"/>
              <a:defRPr/>
            </a:lvl3pPr>
            <a:lvl4pPr marL="749300" indent="-182563">
              <a:buFont typeface="Arial" panose="020B0604020202020204" pitchFamily="34" charset="0"/>
              <a:buChar char="•"/>
              <a:defRPr/>
            </a:lvl4pPr>
            <a:lvl5pPr marL="931863" indent="-18256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5159-182D-4C2F-A853-14B47A34D61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92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DEAD4DF-16C8-4075-93F9-48355EDBC0E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7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 userDrawn="1"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1226"/>
            <a:ext cx="6035039" cy="46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621226"/>
            <a:ext cx="5974080" cy="46800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528CD17-4247-4B67-A44A-56048501A7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89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38232"/>
            <a:ext cx="6035040" cy="736282"/>
          </a:xfrm>
          <a:solidFill>
            <a:srgbClr val="E0CBA4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2391520"/>
            <a:ext cx="6035040" cy="3909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638232"/>
            <a:ext cx="5974080" cy="736282"/>
          </a:xfrm>
          <a:solidFill>
            <a:srgbClr val="E0CBA4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391520"/>
            <a:ext cx="5974080" cy="3909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CF1FF-1288-4E66-A247-32226B2B222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63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BDDC5-8D53-47EA-B3FF-51BC47B977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50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C4AEA8-F69B-4C08-A93F-864E2A8801A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0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9" y="594359"/>
            <a:ext cx="3605646" cy="1812015"/>
          </a:xfrm>
        </p:spPr>
        <p:txBody>
          <a:bodyPr anchor="ctr" anchorCtr="0"/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295" y="594359"/>
            <a:ext cx="7577296" cy="57108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8209" y="2406374"/>
            <a:ext cx="3605646" cy="38988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7B62623-3FD5-4528-A7DA-B798290557C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05550"/>
            <a:ext cx="4103688" cy="519113"/>
          </a:xfrm>
        </p:spPr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</a:t>
            </a:r>
            <a:br>
              <a:rPr lang="en-GB"/>
            </a:br>
            <a:r>
              <a:rPr lang="ru-RU"/>
              <a:t>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3791970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C715950-CA5E-423F-A78E-33EEF9ABD6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01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620838"/>
            <a:ext cx="12192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59538"/>
            <a:ext cx="10671175" cy="3651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6438" y="6459538"/>
            <a:ext cx="1312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90887D0-5495-4808-AAFF-825DF0837BE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5" r:id="rId2"/>
    <p:sldLayoutId id="2147483720" r:id="rId3"/>
    <p:sldLayoutId id="2147483721" r:id="rId4"/>
    <p:sldLayoutId id="2147483716" r:id="rId5"/>
    <p:sldLayoutId id="2147483717" r:id="rId6"/>
    <p:sldLayoutId id="2147483722" r:id="rId7"/>
    <p:sldLayoutId id="2147483723" r:id="rId8"/>
    <p:sldLayoutId id="2147483724" r:id="rId9"/>
    <p:sldLayoutId id="2147483718" r:id="rId10"/>
    <p:sldLayoutId id="2147483725" r:id="rId11"/>
  </p:sldLayoutIdLst>
  <p:hf sldNum="0"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gov.government.bg/" TargetMode="External"/><Relationship Id="rId2" Type="http://schemas.openxmlformats.org/officeDocument/2006/relationships/hyperlink" Target="https://egov.bg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gov.b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sc.egov.b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egov.b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bnb.bg/" TargetMode="External"/><Relationship Id="rId3" Type="http://schemas.openxmlformats.org/officeDocument/2006/relationships/hyperlink" Target="https://government.bg/" TargetMode="External"/><Relationship Id="rId7" Type="http://schemas.openxmlformats.org/officeDocument/2006/relationships/hyperlink" Target="https://www.bulnao.government.bg/" TargetMode="External"/><Relationship Id="rId2" Type="http://schemas.openxmlformats.org/officeDocument/2006/relationships/hyperlink" Target="https://parliament.b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ss.justice.bg/" TargetMode="External"/><Relationship Id="rId5" Type="http://schemas.openxmlformats.org/officeDocument/2006/relationships/hyperlink" Target="https://prb.bg/" TargetMode="External"/><Relationship Id="rId4" Type="http://schemas.openxmlformats.org/officeDocument/2006/relationships/hyperlink" Target="https://www.president.bg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obg.info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049" y="1568450"/>
            <a:ext cx="9737689" cy="29845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sz="6000" dirty="0"/>
              <a:t>2.3. Участие </a:t>
            </a:r>
            <a:br>
              <a:rPr lang="bg-BG" sz="6000" dirty="0"/>
            </a:br>
            <a:r>
              <a:rPr lang="bg-BG" sz="6000" dirty="0"/>
              <a:t>в гражданските процеси </a:t>
            </a:r>
            <a:br>
              <a:rPr lang="bg-BG" sz="6000" dirty="0"/>
            </a:br>
            <a:r>
              <a:rPr lang="bg-BG" sz="6000" dirty="0"/>
              <a:t>чрез дигитални технологии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050" y="4684713"/>
            <a:ext cx="8362950" cy="1143000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lang="bg-BG" dirty="0"/>
              <a:t>Мултимедийна презентация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</a:t>
            </a:r>
            <a:br>
              <a:rPr lang="en-GB"/>
            </a:br>
            <a:r>
              <a:rPr lang="ru-RU"/>
              <a:t>и 21 дигитални умения/ компетентности (DigComp 2.1)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613C-01A1-CEE6-8AA5-3251890E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5915"/>
          </a:xfrm>
        </p:spPr>
        <p:txBody>
          <a:bodyPr>
            <a:normAutofit/>
          </a:bodyPr>
          <a:lstStyle/>
          <a:p>
            <a:pPr marL="457200" lvl="1">
              <a:lnSpc>
                <a:spcPct val="107000"/>
              </a:lnSpc>
              <a:spcBef>
                <a:spcPts val="1800"/>
              </a:spcBef>
            </a:pPr>
            <a:r>
              <a:rPr lang="bg-BG" b="1" cap="smal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Административни електронни услуги</a:t>
            </a:r>
            <a:endParaRPr lang="en-BG" b="1" cap="small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3385F-5B49-2A09-DB60-66760165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3" y="1705510"/>
            <a:ext cx="11065268" cy="459527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Получателите на електронни административни услуги могат да извършват електронни изявления и да ги изпращат по електронен път до доставчиците на услуги под формата на електронни документи, при спазване на определени специфични изисквания. Такива изисквания могат да включват: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Електронна идентификация на заявителя (получателя) на услугата – ако за съответната административна услуга съществува нормативно изискване за удостоверяване на самоличността на заявителя;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Полагане на електронен подпис или квалифициран електронен подпис от страна на заявителя – като еквивалент на собственоръчно положен подпис, ако за съответната услуга съществува нормативно изискване за подписване на заявлението.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0057C-289F-A2AA-A3E9-19550E962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258856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613C-01A1-CEE6-8AA5-3251890E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5915"/>
          </a:xfrm>
        </p:spPr>
        <p:txBody>
          <a:bodyPr>
            <a:normAutofit/>
          </a:bodyPr>
          <a:lstStyle/>
          <a:p>
            <a:pPr marL="457200" lvl="1">
              <a:lnSpc>
                <a:spcPct val="107000"/>
              </a:lnSpc>
              <a:spcBef>
                <a:spcPts val="1800"/>
              </a:spcBef>
            </a:pPr>
            <a:r>
              <a:rPr lang="en-US" b="1" cap="smal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  <a:hlinkClick r:id="rId2"/>
              </a:rPr>
              <a:t>Egov.bg</a:t>
            </a:r>
            <a:endParaRPr lang="en-BG" b="1" cap="small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3385F-5B49-2A09-DB60-66760165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3" y="1705510"/>
            <a:ext cx="11065268" cy="3791164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Основополагащ в отношение като информация за административните електронни услуги в България е сайтът </a:t>
            </a:r>
            <a:r>
              <a:rPr lang="bg-BG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https://egov.bg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свързан с </a:t>
            </a:r>
            <a:r>
              <a:rPr lang="bg-BG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Министерството на електронното управление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който още в началната си страница дава възможност за достъп до една добре структурирана информация, показваща отделните обществени сфери, отбелязани с удебелено заглавие и поясняващо определение под всяко заглавие, което на практика е връзка към съответната сфера: Бизнес и предприемачи; Граждански права и правен ред; Гражданско състояние, самоличност, семейство; Данъци и такси за гражданите; Екология и околна среда, Здравеопазване и здравно осигуряване; Имоти, жилища и комунални услуги; Информационни технологии и съобщения; Култура и културно наследство; Образование и квалификация; Отбрана и сигурност; Работа, пенсия, социално подпомагане;  Селско стопанство и гори; Социално осигуряване; Транспорт и превозни средства; Устройство на територията, строителство и кадастър; Чуждестранни граждани, пребиваващи в България, Пътуване и пребиваване в чужбина</a:t>
            </a:r>
            <a:r>
              <a:rPr lang="en-BG" sz="12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0057C-289F-A2AA-A3E9-19550E962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989160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613C-01A1-CEE6-8AA5-3251890E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5915"/>
          </a:xfrm>
        </p:spPr>
        <p:txBody>
          <a:bodyPr>
            <a:normAutofit/>
          </a:bodyPr>
          <a:lstStyle/>
          <a:p>
            <a:pPr marL="457200" lvl="1">
              <a:lnSpc>
                <a:spcPct val="107000"/>
              </a:lnSpc>
              <a:spcBef>
                <a:spcPts val="1800"/>
              </a:spcBef>
            </a:pPr>
            <a:r>
              <a:rPr lang="en-US" b="1" cap="smal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  <a:hlinkClick r:id="rId2"/>
              </a:rPr>
              <a:t>Egov.bg</a:t>
            </a:r>
            <a:endParaRPr lang="en-BG" b="1" cap="small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0057C-289F-A2AA-A3E9-19550E962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7" name="Content Placeholder 6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8D384B93-5AB8-F05F-6BB8-C63F7B99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65" y="1562751"/>
            <a:ext cx="8243397" cy="4679950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12040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9613C-01A1-CEE6-8AA5-3251890E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pPr marL="457200" lvl="1">
              <a:spcBef>
                <a:spcPts val="1800"/>
              </a:spcBef>
            </a:pPr>
            <a:r>
              <a:rPr lang="bg-BG" sz="37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Услуги, свързани с бизнеса </a:t>
            </a:r>
            <a:br>
              <a:rPr lang="en-US" sz="37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7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 предприемачеството</a:t>
            </a:r>
            <a:endParaRPr lang="en-BG" sz="3700" b="1" cap="small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5FF870D-B892-04E2-C7E8-1CF346598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007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6A54E-54C8-26B0-AFF4-981BED90C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Нека погледнем какво се случва едно ниво по-навътре в сайта. Ако изберем например </a:t>
            </a:r>
            <a:r>
              <a:rPr lang="bg-BG" i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Бизнес и предприемачи</a:t>
            </a:r>
            <a:r>
              <a:rPr lang="bg-BG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се озоваваме на страница с връзки към конкретни области, касаещи бизнеса: Проекти, Данъци, Енергетика, Несъстоятелност и ликвидация, Обществени поръчки, Персонал и т.н.</a:t>
            </a:r>
            <a:endParaRPr lang="en-BG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BG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0057C-289F-A2AA-A3E9-19550E962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80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846981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DAB81-9831-75B5-22CD-CD51EAC6C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bg-BG" sz="3400"/>
              <a:t>Услуги, свързани с туризъм, </a:t>
            </a:r>
            <a:br>
              <a:rPr lang="en-US" sz="3400"/>
            </a:br>
            <a:r>
              <a:rPr lang="bg-BG" sz="3400"/>
              <a:t>хотелиерство и ресторантьорство</a:t>
            </a:r>
            <a:endParaRPr lang="en-BG" sz="3400"/>
          </a:p>
        </p:txBody>
      </p:sp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8CE8C60F-5A1F-0BEE-67BA-15276915D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1660468"/>
            <a:ext cx="4001315" cy="4157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C439-2F34-4D6A-63E6-ECA9925E9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4024140"/>
          </a:xfrm>
        </p:spPr>
        <p:txBody>
          <a:bodyPr>
            <a:normAutofit lnSpcReduction="10000"/>
          </a:bodyPr>
          <a:lstStyle/>
          <a:p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Ако преминем още едно ниво навътре, избирайки например </a:t>
            </a:r>
            <a:r>
              <a:rPr lang="bg-BG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Туризъм, хотелиерство, ресторантьорство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ще бъдем препратени към страница, показващи конкретните електронни услуги, свързани с темата.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bg-BG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 всяка услуга е отбелязан нейният идентификатор в държавния регистър на услуги, както и датата на последна актуализация на услугата.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22E4C-0529-8C21-9173-ED48B95E45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80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3653561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FEB69-834C-0DDC-E7BC-37FD06B81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bg-BG" sz="3400"/>
              <a:t>Конкретна административна </a:t>
            </a:r>
            <a:br>
              <a:rPr lang="bg-BG" sz="3400"/>
            </a:br>
            <a:r>
              <a:rPr lang="bg-BG" sz="3400"/>
              <a:t>електронна услуга</a:t>
            </a:r>
            <a:endParaRPr lang="en-BG" sz="3400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8CE2521-D049-969A-793B-E75F74421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2" y="747602"/>
            <a:ext cx="5451627" cy="50427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D812C-3974-2934-38B0-B8972C764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bg-BG" sz="220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 като изберете конкретна електронна услуга от списъка, може да разгледате подробна информация, описваща услугата, какви са изискванията и правните основания, кой е доставчика на конкретната услуга, образци на документи, свързани с услугата, възможни начини за заявяване, такси и срокове за предоставяне на услугата, резултати от услугата и др.</a:t>
            </a:r>
            <a:endParaRPr lang="en-BG" sz="220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8C616-61A3-070B-3AC5-83D681668E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80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3817937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690F3-5E5A-839A-9350-649107BB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bg-BG" sz="4100"/>
              <a:t>Единното звено за контакт (ЕЗК) </a:t>
            </a:r>
            <a:endParaRPr lang="en-BG" sz="4100"/>
          </a:p>
        </p:txBody>
      </p:sp>
      <p:pic>
        <p:nvPicPr>
          <p:cNvPr id="6" name="Picture 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32C91C6-56F0-28EF-4624-E1D2101DB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r="2" b="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4FDC5-8121-A7F7-041E-8F3E8085C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>
            <a:normAutofit lnSpcReduction="10000"/>
          </a:bodyPr>
          <a:lstStyle/>
          <a:p>
            <a:r>
              <a:rPr lang="bg-BG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 важен за административните електронни услуги портал е </a:t>
            </a:r>
            <a:r>
              <a:rPr lang="bg-BG" sz="2400" u="sng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https://psc.egov.bg</a:t>
            </a:r>
            <a:r>
              <a:rPr lang="bg-BG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bg-BG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Той представя т.нар. </a:t>
            </a:r>
            <a:r>
              <a:rPr lang="bg-BG" sz="2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Единно звено за контакт (ЕЗК)</a:t>
            </a:r>
            <a:r>
              <a:rPr lang="bg-BG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портал, създаден във всяка страна от Европейския съюз.</a:t>
            </a:r>
            <a:endParaRPr lang="en-BG" sz="24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6347-5895-40C9-3976-9330FF2780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80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325717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C5CF3-C7B2-842A-D51A-ABEC4624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lvl="1">
              <a:lnSpc>
                <a:spcPct val="107000"/>
              </a:lnSpc>
              <a:spcBef>
                <a:spcPts val="1800"/>
              </a:spcBef>
            </a:pPr>
            <a:r>
              <a:rPr lang="bg-BG" b="1" cap="smal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Търсене на електронни услуги</a:t>
            </a:r>
            <a:endParaRPr lang="en-BG" b="1" cap="small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7CE30-59F2-AACD-4F27-826CE25FE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486918"/>
            <a:ext cx="10671176" cy="4679950"/>
          </a:xfrm>
        </p:spPr>
        <p:txBody>
          <a:bodyPr/>
          <a:lstStyle/>
          <a:p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Търсенето на електронни услуги може да бъде проведено чрез популярните търсещи машини в интернет пространството (т.нар. </a:t>
            </a:r>
            <a:r>
              <a:rPr lang="bg-BG" sz="18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търсачки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но и чрез конкретните възможности, предоставени от сайта </a:t>
            </a:r>
            <a:r>
              <a:rPr lang="bg-BG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https://egov.bg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горната част на началната страница ще откриете търсачка, посветена на темата.</a:t>
            </a:r>
          </a:p>
          <a:p>
            <a:endParaRPr lang="bg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1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Отделно, когато влезете в конкретна област, можете да търсите само в нея.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16375-B291-7FD4-5683-8C62C4645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2991EC-F018-6F18-0BF6-ECA243F6D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94707"/>
            <a:ext cx="7772400" cy="15510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F270203-D213-EF68-6E35-9045CE17B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737229"/>
            <a:ext cx="7772400" cy="14757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97210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ED8E4-67FC-A219-F90D-1298300D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bg-BG" sz="3000" dirty="0"/>
              <a:t>Предимства </a:t>
            </a:r>
            <a:br>
              <a:rPr lang="en-US" sz="3000" dirty="0"/>
            </a:br>
            <a:r>
              <a:rPr lang="bg-BG" sz="3000" dirty="0"/>
              <a:t>от използване </a:t>
            </a:r>
            <a:br>
              <a:rPr lang="bg-BG" sz="3000" dirty="0"/>
            </a:br>
            <a:r>
              <a:rPr lang="bg-BG" sz="3000" dirty="0"/>
              <a:t>на електронни услуги</a:t>
            </a:r>
            <a:endParaRPr lang="en-BG" sz="3000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AA63BCC-9F3B-941B-CBB2-24D0903B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r="15179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9E6CF-E5A9-F208-C643-59C596C21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>
            <a:normAutofit/>
          </a:bodyPr>
          <a:lstStyle/>
          <a:p>
            <a:r>
              <a:rPr lang="bg-BG" sz="150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Електронните услуги определено имат своя принос за гражданите и обществото като цяло. Тяхното приложение е в най-различни сфери от обществения живот и може значително да улесни гражданите, спестявайки време и усилия. </a:t>
            </a:r>
          </a:p>
          <a:p>
            <a:r>
              <a:rPr lang="bg-BG" sz="150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Дигиталните компетенции в това отношение са все по-необходими и постепенно добиват все по-задължителен характер – много услуги поетапно преминават изцяло в електронен формат или таксите за „аналоговите“ им варианти са по-големи, тъй като в не-електронен вид те изискват по-голям човешки ресурс.</a:t>
            </a:r>
            <a:endParaRPr lang="en-BG" sz="150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4F591-2217-EA9C-1452-30D8A3DC1A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80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407045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dirty="0"/>
              <a:t>Съдържание</a:t>
            </a:r>
            <a:endParaRPr lang="en-GB" dirty="0"/>
          </a:p>
        </p:txBody>
      </p:sp>
      <p:sp>
        <p:nvSpPr>
          <p:cNvPr id="12291" name="Content Placeholder 30"/>
          <p:cNvSpPr>
            <a:spLocks noGrp="1"/>
          </p:cNvSpPr>
          <p:nvPr>
            <p:ph idx="1"/>
          </p:nvPr>
        </p:nvSpPr>
        <p:spPr>
          <a:xfrm>
            <a:off x="554804" y="1615281"/>
            <a:ext cx="11260476" cy="467995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bg-BG" altLang="en-US" dirty="0"/>
              <a:t>Анотация на темата и нови понятия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bg-BG" altLang="en-US" dirty="0"/>
              <a:t>Видове електронни услуги за граждани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bg-BG" dirty="0"/>
              <a:t>Информационни електронни услуги</a:t>
            </a:r>
            <a:endParaRPr lang="en-BG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bg-BG" altLang="en-US" dirty="0"/>
              <a:t>Административни електронни услуги</a:t>
            </a:r>
            <a:endParaRPr lang="en-US" altLang="en-US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bg-BG" altLang="en-US" dirty="0"/>
              <a:t>Търсене на електронни услуги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bg-BG" altLang="en-US" dirty="0"/>
              <a:t>Предимства от използването на електронни услуги</a:t>
            </a:r>
          </a:p>
          <a:p>
            <a:pPr eaLnBrk="1" hangingPunct="1"/>
            <a:endParaRPr lang="en-GB" alt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 </a:t>
            </a:r>
            <a:r>
              <a:rPr lang="ru-RU" dirty="0" err="1"/>
              <a:t>Европейска</a:t>
            </a:r>
            <a:r>
              <a:rPr lang="ru-RU" dirty="0"/>
              <a:t> Рамка на </a:t>
            </a:r>
            <a:r>
              <a:rPr lang="ru-RU" dirty="0" err="1"/>
              <a:t>дигиталните</a:t>
            </a:r>
            <a:r>
              <a:rPr lang="ru-RU" dirty="0"/>
              <a:t> компетентности с </a:t>
            </a:r>
            <a:r>
              <a:rPr lang="ru-RU" dirty="0" err="1"/>
              <a:t>петте</a:t>
            </a:r>
            <a:r>
              <a:rPr lang="ru-RU" dirty="0"/>
              <a:t> области на </a:t>
            </a:r>
            <a:r>
              <a:rPr lang="ru-RU" dirty="0" err="1"/>
              <a:t>дигитална</a:t>
            </a:r>
            <a:r>
              <a:rPr lang="ru-RU" dirty="0"/>
              <a:t> </a:t>
            </a:r>
            <a:r>
              <a:rPr lang="ru-RU" dirty="0" err="1"/>
              <a:t>компетентност</a:t>
            </a:r>
            <a:r>
              <a:rPr lang="ru-RU" dirty="0"/>
              <a:t> и 21 </a:t>
            </a:r>
            <a:r>
              <a:rPr lang="ru-RU" dirty="0" err="1"/>
              <a:t>дигитални</a:t>
            </a:r>
            <a:r>
              <a:rPr lang="ru-RU" dirty="0"/>
              <a:t> умения/ компетентности (</a:t>
            </a:r>
            <a:r>
              <a:rPr lang="ru-RU" dirty="0" err="1"/>
              <a:t>DigComp</a:t>
            </a:r>
            <a:r>
              <a:rPr lang="ru-RU" dirty="0"/>
              <a:t> 2.1)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AA390-6D4D-93D1-7F2A-159289549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bg-BG" altLang="en-US" sz="4400"/>
              <a:t>Анотация на темата и нови понятия</a:t>
            </a:r>
            <a:endParaRPr lang="en-BG" sz="44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02B05-48E8-80AD-5CC8-365123EDA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g-BG" sz="1800" dirty="0"/>
              <a:t>Тук ще научите: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Какви са видовете електронни услуги и начини за използване на дигитални технологии за изпълнение на основни процеси в гражданското общество.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да търсите и намирате електронни услуги,  предоставени от различни публични организации. 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Какви са предимствата от използване на електронни услуги.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43DBB-055E-7E72-7B60-9AAECA035B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80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EEBA74C-D41D-3C6E-38A4-D30D7C87F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507858"/>
              </p:ext>
            </p:extLst>
          </p:nvPr>
        </p:nvGraphicFramePr>
        <p:xfrm>
          <a:off x="1069035" y="2375846"/>
          <a:ext cx="4273615" cy="1702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3386">
                  <a:extLst>
                    <a:ext uri="{9D8B030D-6E8A-4147-A177-3AD203B41FA5}">
                      <a16:colId xmlns:a16="http://schemas.microsoft.com/office/drawing/2014/main" val="2202056402"/>
                    </a:ext>
                  </a:extLst>
                </a:gridCol>
                <a:gridCol w="2840229">
                  <a:extLst>
                    <a:ext uri="{9D8B030D-6E8A-4147-A177-3AD203B41FA5}">
                      <a16:colId xmlns:a16="http://schemas.microsoft.com/office/drawing/2014/main" val="2130317439"/>
                    </a:ext>
                  </a:extLst>
                </a:gridCol>
              </a:tblGrid>
              <a:tr h="5993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>
                          <a:effectLst/>
                        </a:rPr>
                        <a:t>Понятие</a:t>
                      </a:r>
                      <a:endParaRPr lang="en-BG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dirty="0">
                          <a:effectLst/>
                        </a:rPr>
                        <a:t>Описание</a:t>
                      </a:r>
                      <a:endParaRPr lang="en-BG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7148946"/>
                  </a:ext>
                </a:extLst>
              </a:tr>
              <a:tr h="11036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>
                          <a:effectLst/>
                        </a:rPr>
                        <a:t>Официални интернет сайтове на държавни институции</a:t>
                      </a:r>
                      <a:endParaRPr lang="en-BG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dirty="0">
                          <a:effectLst/>
                        </a:rPr>
                        <a:t>Официални интернет сайтове, предоставящи информация и електронни услуги на гражданите, свързани с различни държавни институции.</a:t>
                      </a:r>
                      <a:endParaRPr lang="en-BG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975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061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613C-01A1-CEE6-8AA5-3251890E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eaLnBrk="1" hangingPunct="1"/>
            <a:r>
              <a:rPr lang="bg-BG" altLang="en-US" dirty="0"/>
              <a:t>Видове електронни услуги </a:t>
            </a:r>
            <a:br>
              <a:rPr lang="bg-BG" altLang="en-US" dirty="0"/>
            </a:br>
            <a:r>
              <a:rPr lang="bg-BG" altLang="en-US" dirty="0"/>
              <a:t>за граждани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3385F-5B49-2A09-DB60-66760165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9766"/>
            <a:ext cx="10058400" cy="362932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Видовете електронни услуги за граждани по своя характер най-общо могат да се разделят условно на два типа: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административни</a:t>
            </a:r>
            <a:endParaRPr lang="en-BG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0057C-289F-A2AA-A3E9-19550E962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80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2226815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613C-01A1-CEE6-8AA5-3251890E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eaLnBrk="1" hangingPunct="1"/>
            <a:r>
              <a:rPr lang="bg-BG" dirty="0"/>
              <a:t>Информационни електронни услуги</a:t>
            </a:r>
            <a:endParaRPr lang="en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3385F-5B49-2A09-DB60-66760165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9926892" cy="402336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Тук попадат: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официалните сайтове на държавните институции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сайтовете на неправителствените организации, работещи в различни публични сфери – образование, здравеопазване, култура, изкуство и др.</a:t>
            </a:r>
            <a:endParaRPr lang="en-BG" sz="24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0057C-289F-A2AA-A3E9-19550E962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80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3354870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613C-01A1-CEE6-8AA5-3251890E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338"/>
            <a:ext cx="12192000" cy="1153024"/>
          </a:xfrm>
        </p:spPr>
        <p:txBody>
          <a:bodyPr>
            <a:noAutofit/>
          </a:bodyPr>
          <a:lstStyle/>
          <a:p>
            <a:pPr marL="914400" lvl="2">
              <a:lnSpc>
                <a:spcPct val="107000"/>
              </a:lnSpc>
              <a:spcBef>
                <a:spcPts val="1000"/>
              </a:spcBef>
            </a:pPr>
            <a:r>
              <a:rPr lang="bg-BG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Официални сайтове </a:t>
            </a:r>
            <a:br>
              <a:rPr lang="bg-BG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bg-BG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на държавни институции</a:t>
            </a:r>
            <a:endParaRPr lang="en-BG" b="1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3385F-5B49-2A09-DB60-66760165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76" y="1931541"/>
            <a:ext cx="11517330" cy="419938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Официалните сайтове на държавните институции са инструмент на държавата да информира гражданите на Република България за държавната политика в съответната обществена сфера, да прави достъпна важна информация, свързана с функционирането на държавните органи и регулации.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Подобни сайтове са интернет страниците на Народното събрание (</a:t>
            </a:r>
            <a:r>
              <a:rPr lang="bg-BG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https://parliament.bg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Министерския съвет на Република България (</a:t>
            </a:r>
            <a:r>
              <a:rPr lang="bg-BG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https://government.bg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отделните министерства, Президента на Република България (</a:t>
            </a:r>
            <a:r>
              <a:rPr lang="bg-BG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https://www.president.bg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Прокуратура на Република България (</a:t>
            </a:r>
            <a:r>
              <a:rPr lang="bg-BG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https://prb.bg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Висшия съдебен съвет (</a:t>
            </a:r>
            <a:r>
              <a:rPr lang="bg-BG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https://vss.justice.bg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отделните съдилища, държавни учебни заведения (държавни университети, училища, школи и учебни центрове), държавни агенции (например Държавна агенция за закрила на детето, Агенция по вписвания, Агенция „Пътна инфраструктура“, Българска телеграфна агенция, Агенция „Митници“ и др.), комисии, фондове, държавни културни институции (музеи, галерии и др.), национални центрове, служби, регистри и съвети, Сметна палата (</a:t>
            </a:r>
            <a:r>
              <a:rPr lang="bg-BG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https://www.bulnao.government.bg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, Българска народна банка (</a:t>
            </a:r>
            <a:r>
              <a:rPr lang="bg-BG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https://bnb.bg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др.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0057C-289F-A2AA-A3E9-19550E962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461395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613C-01A1-CEE6-8AA5-3251890E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338"/>
            <a:ext cx="12192000" cy="1153024"/>
          </a:xfrm>
        </p:spPr>
        <p:txBody>
          <a:bodyPr>
            <a:noAutofit/>
          </a:bodyPr>
          <a:lstStyle/>
          <a:p>
            <a:pPr marL="914400" lvl="2">
              <a:lnSpc>
                <a:spcPct val="107000"/>
              </a:lnSpc>
              <a:spcBef>
                <a:spcPts val="1000"/>
              </a:spcBef>
            </a:pPr>
            <a:r>
              <a:rPr lang="bg-BG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Официални сайтове </a:t>
            </a:r>
            <a:br>
              <a:rPr lang="bg-BG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bg-BG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на държавни институции</a:t>
            </a:r>
            <a:endParaRPr lang="en-BG" b="1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0057C-289F-A2AA-A3E9-19550E962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pic>
        <p:nvPicPr>
          <p:cNvPr id="7" name="Content Placeholder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34B3267-11C6-4140-0400-45ECE3DF1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44" y="1662362"/>
            <a:ext cx="8407614" cy="4679950"/>
          </a:xfrm>
        </p:spPr>
      </p:pic>
    </p:spTree>
    <p:extLst>
      <p:ext uri="{BB962C8B-B14F-4D97-AF65-F5344CB8AC3E}">
        <p14:creationId xmlns:p14="http://schemas.microsoft.com/office/powerpoint/2010/main" val="70345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9613C-01A1-CEE6-8AA5-3251890E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pPr marL="914400" lvl="2">
              <a:spcBef>
                <a:spcPts val="1000"/>
              </a:spcBef>
            </a:pPr>
            <a:r>
              <a:rPr lang="bg-BG" sz="2600" b="1"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Сайтове на неправителствени организации в различни сфери</a:t>
            </a:r>
            <a:endParaRPr lang="en-BG" sz="2600" b="1">
              <a:effectLst/>
              <a:latin typeface="Calibri Light" panose="020F03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Graphical user interface, text, email, website&#10;&#10;Description automatically generated">
            <a:extLst>
              <a:ext uri="{FF2B5EF4-FFF2-40B4-BE49-F238E27FC236}">
                <a16:creationId xmlns:a16="http://schemas.microsoft.com/office/drawing/2014/main" id="{1F7F2904-9992-B5B9-BE4D-9FDE15303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3" y="1730150"/>
            <a:ext cx="5451627" cy="35708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3385F-5B49-2A09-DB60-66760165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bg-BG" sz="200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Освен чрез официалните държавни институции, информация за достъп до отделни информационни електронни услуги може да получите и чрез сайтовете на неправителствените организации (т.нар. НПО или на англ. ез.: </a:t>
            </a:r>
            <a:r>
              <a:rPr lang="en-US" sz="2000" i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 – Non-governmental organization</a:t>
            </a:r>
            <a:r>
              <a:rPr lang="en-US" sz="200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sz="200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работещи в различни обществени сфери, както и чрез Информационния портал за неправителствените организации в България (</a:t>
            </a:r>
            <a:r>
              <a:rPr lang="bg-BG" sz="2000" u="sng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https://www.ngobg.info</a:t>
            </a:r>
            <a:r>
              <a:rPr lang="bg-BG" sz="200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BG" sz="200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0057C-289F-A2AA-A3E9-19550E962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80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1140623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613C-01A1-CEE6-8AA5-3251890E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2755"/>
          </a:xfrm>
        </p:spPr>
        <p:txBody>
          <a:bodyPr>
            <a:normAutofit/>
          </a:bodyPr>
          <a:lstStyle/>
          <a:p>
            <a:pPr marL="457200" lvl="1">
              <a:lnSpc>
                <a:spcPct val="107000"/>
              </a:lnSpc>
              <a:spcBef>
                <a:spcPts val="1800"/>
              </a:spcBef>
            </a:pPr>
            <a:r>
              <a:rPr lang="bg-BG" b="1" cap="smal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Административни електронни услуги</a:t>
            </a:r>
            <a:endParaRPr lang="en-BG" b="1" cap="small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3385F-5B49-2A09-DB60-66760165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3" y="1027416"/>
            <a:ext cx="11065268" cy="5273372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18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Електронна административна услуга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 административна услуга, която се предоставя по електронен път. Терминът е специфичен за България и е дефиниран в Закона за електронно управление (ЗЕУ). </a:t>
            </a:r>
            <a:endParaRPr lang="en-BG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България съществува развита нормативна уредба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това отношение</a:t>
            </a:r>
            <a:r>
              <a:rPr lang="en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BG" sz="18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Законът за електронното управление (ЗЕУ)</a:t>
            </a:r>
            <a:r>
              <a:rPr lang="en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регламентира заявяването и предоставянето на електронни административни услуги;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BG" sz="18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Законът за електронния документ и електронния подпис (ЗЕДЕП)</a:t>
            </a:r>
            <a:r>
              <a:rPr lang="en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регламентира създаването и използването на електронни документи и електронни подписи;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BG" sz="18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Законът за електронната идентификация (ЗЕИ)</a:t>
            </a:r>
            <a:r>
              <a:rPr lang="en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регламентира идентификацията на физическите лица по електронен път;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BG" sz="18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Законът за администрацията (ЗА)</a:t>
            </a:r>
            <a:r>
              <a:rPr lang="bg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регулира</a:t>
            </a:r>
            <a:r>
              <a:rPr lang="en-BG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задължения за предоставяне на административни услуги от администрациите на всички органи на власт, предвидени в Конституцията, включително и от органите на местното самоуправление, и доставчиците на обществени услуги.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0057C-289F-A2AA-A3E9-19550E962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43915849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2162</TotalTime>
  <Words>1660</Words>
  <Application>Microsoft Macintosh PowerPoint</Application>
  <PresentationFormat>Widescreen</PresentationFormat>
  <Paragraphs>85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Symbol</vt:lpstr>
      <vt:lpstr>Retrospect</vt:lpstr>
      <vt:lpstr>2.3. Участие  в гражданските процеси  чрез дигитални технологии</vt:lpstr>
      <vt:lpstr>Съдържание</vt:lpstr>
      <vt:lpstr>Анотация на темата и нови понятия</vt:lpstr>
      <vt:lpstr>Видове електронни услуги  за граждани</vt:lpstr>
      <vt:lpstr>Информационни електронни услуги</vt:lpstr>
      <vt:lpstr>Официални сайтове  на държавни институции</vt:lpstr>
      <vt:lpstr>Официални сайтове  на държавни институции</vt:lpstr>
      <vt:lpstr>Сайтове на неправителствени организации в различни сфери</vt:lpstr>
      <vt:lpstr>Административни електронни услуги</vt:lpstr>
      <vt:lpstr>Административни електронни услуги</vt:lpstr>
      <vt:lpstr>Egov.bg</vt:lpstr>
      <vt:lpstr>Egov.bg</vt:lpstr>
      <vt:lpstr>Услуги, свързани с бизнеса  и предприемачеството</vt:lpstr>
      <vt:lpstr>Услуги, свързани с туризъм,  хотелиерство и ресторантьорство</vt:lpstr>
      <vt:lpstr>Конкретна административна  електронна услуга</vt:lpstr>
      <vt:lpstr>Единното звено за контакт (ЕЗК) </vt:lpstr>
      <vt:lpstr>Търсене на електронни услуги</vt:lpstr>
      <vt:lpstr>Предимства  от използване  на електронни услуги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Irena Avdjieva</dc:creator>
  <cp:lastModifiedBy>Олег Димитров Константинов</cp:lastModifiedBy>
  <cp:revision>205</cp:revision>
  <dcterms:created xsi:type="dcterms:W3CDTF">2023-01-03T13:46:11Z</dcterms:created>
  <dcterms:modified xsi:type="dcterms:W3CDTF">2023-01-30T05:56:44Z</dcterms:modified>
</cp:coreProperties>
</file>