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64" y="16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FB64C6-569E-4F70-BCB8-75324E9D6D2E}" type="datetimeFigureOut">
              <a:rPr lang="en-GB"/>
              <a:pPr>
                <a:defRPr/>
              </a:pPr>
              <a:t>22/01/2023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0276E-8453-45F0-86BE-38A31A1DE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0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</a:t>
            </a:r>
            <a:br>
              <a:rPr lang="en-GB" dirty="0"/>
            </a:br>
            <a:r>
              <a:rPr lang="ru-RU" dirty="0"/>
              <a:t>дигитална</a:t>
            </a:r>
            <a:r>
              <a:rPr lang="en-GB" dirty="0"/>
              <a:t> </a:t>
            </a:r>
            <a:r>
              <a:rPr lang="ru-RU" dirty="0"/>
              <a:t>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18320"/>
            <a:ext cx="42862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488" indent="-90488">
              <a:buFont typeface="Arial" panose="020B0604020202020204" pitchFamily="34" charset="0"/>
              <a:buChar char="•"/>
              <a:defRPr/>
            </a:lvl1pPr>
            <a:lvl2pPr marL="382588" indent="-182563">
              <a:buFont typeface="Arial" panose="020B0604020202020204" pitchFamily="34" charset="0"/>
              <a:buChar char="•"/>
              <a:defRPr/>
            </a:lvl2pPr>
            <a:lvl3pPr marL="566738" indent="-182563">
              <a:buFont typeface="Arial" panose="020B0604020202020204" pitchFamily="34" charset="0"/>
              <a:buChar char="•"/>
              <a:defRPr/>
            </a:lvl3pPr>
            <a:lvl4pPr marL="749300" indent="-182563">
              <a:buFont typeface="Arial" panose="020B0604020202020204" pitchFamily="34" charset="0"/>
              <a:buChar char="•"/>
              <a:defRPr/>
            </a:lvl4pPr>
            <a:lvl5pPr marL="9318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9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919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16" r:id="rId5"/>
    <p:sldLayoutId id="2147483717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viber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skyp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f.angelov@gmail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568450"/>
            <a:ext cx="8362950" cy="2984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/>
              <a:t>2.1. Взаимодействие </a:t>
            </a:r>
            <a:br>
              <a:rPr lang="bg-BG" dirty="0"/>
            </a:br>
            <a:r>
              <a:rPr lang="bg-BG" dirty="0"/>
              <a:t>чрез дигитални технологии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684713"/>
            <a:ext cx="83629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bg-BG" dirty="0"/>
              <a:t>Мултимедийна презентация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E1C7-EAB0-67CA-F3FA-E1E8AB26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bg-BG" dirty="0"/>
              <a:t>Системи за текстови съобщения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1E71C-DC85-7CDB-49CE-873B3F440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409575" indent="-409575"/>
            <a:r>
              <a:rPr lang="bg-BG" dirty="0"/>
              <a:t>Системите за текстови съобщения са средства за синхронна комуникация. </a:t>
            </a:r>
          </a:p>
          <a:p>
            <a:pPr marL="409575" indent="-409575"/>
            <a:r>
              <a:rPr lang="bg-BG" dirty="0"/>
              <a:t>Те могат да бъдат инсталирани и използвани едновременно на различни устройства (компютър, таблет, умен телефон, умен часовник).</a:t>
            </a:r>
          </a:p>
        </p:txBody>
      </p:sp>
      <p:pic>
        <p:nvPicPr>
          <p:cNvPr id="6" name="Picture 5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A6C925B8-1AA4-B34B-5E9E-C8D9DBB69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362" y="2104649"/>
            <a:ext cx="4254944" cy="264870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ACCB3-2EF1-8C06-AA16-763057F3CF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8" name="Picture 7" descr="A yellow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8EEA01A8-E908-713D-808B-17419F5DA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89" y="3951544"/>
            <a:ext cx="1074921" cy="16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83C7F-016E-9A88-8973-E1B08CC1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bg-BG" dirty="0"/>
              <a:t>Инсталиране и работа с </a:t>
            </a:r>
            <a:r>
              <a:rPr lang="bg-BG" dirty="0" err="1"/>
              <a:t>Вайбър</a:t>
            </a:r>
            <a:r>
              <a:rPr lang="bg-BG" dirty="0"/>
              <a:t> (</a:t>
            </a:r>
            <a:r>
              <a:rPr lang="en-GB" dirty="0"/>
              <a:t>Viber</a:t>
            </a:r>
            <a:r>
              <a:rPr lang="bg-BG" dirty="0"/>
              <a:t>)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A6F7-BC04-01FD-D7EB-D437FDF68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bg-BG" sz="2600"/>
              <a:t>В днешно време </a:t>
            </a:r>
            <a:r>
              <a:rPr lang="en-GB" sz="2600"/>
              <a:t>Viber </a:t>
            </a:r>
            <a:r>
              <a:rPr lang="bg-BG" sz="2600"/>
              <a:t>е доста популярно приложение за синхронна комуникация. Разбира се, не навсякъде по света е така, но специално в България повечето ползватели на умни телефони са потребители на </a:t>
            </a:r>
            <a:r>
              <a:rPr lang="en-GB" sz="2600"/>
              <a:t>Viber. </a:t>
            </a:r>
          </a:p>
          <a:p>
            <a:r>
              <a:rPr lang="bg-BG" sz="2600"/>
              <a:t>Типичната употреба на </a:t>
            </a:r>
            <a:r>
              <a:rPr lang="en-GB" sz="2600"/>
              <a:t>Viber </a:t>
            </a:r>
            <a:r>
              <a:rPr lang="bg-BG" sz="2600"/>
              <a:t>е предимно през умни телефони под формата на отделно приложение.</a:t>
            </a:r>
            <a:endParaRPr lang="en-BG" sz="260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AE1CCA9-453C-7C93-9B01-CB5CA603A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70" y="2770075"/>
            <a:ext cx="3135109" cy="17634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90952-8575-6697-2DC5-C0693483AB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510245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83C7F-016E-9A88-8973-E1B08CC18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Инсталиране на </a:t>
            </a:r>
            <a:r>
              <a:rPr lang="en-GB" dirty="0"/>
              <a:t>Viber</a:t>
            </a:r>
            <a:r>
              <a:rPr lang="bg-BG" dirty="0"/>
              <a:t> на мобилно устройство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A6F7-BC04-01FD-D7EB-D437FDF68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787" y="2003461"/>
            <a:ext cx="7930423" cy="4146586"/>
          </a:xfrm>
        </p:spPr>
        <p:txBody>
          <a:bodyPr/>
          <a:lstStyle/>
          <a:p>
            <a:pPr lvl="1"/>
            <a:r>
              <a:rPr lang="bg-BG" dirty="0"/>
              <a:t>За да инсталирате </a:t>
            </a:r>
            <a:r>
              <a:rPr lang="en-US" dirty="0"/>
              <a:t>Viber</a:t>
            </a:r>
            <a:r>
              <a:rPr lang="bg-BG" dirty="0"/>
              <a:t>, е необходимо да го потърсите в приложението, предлагащо достъп до различни програми за вашия телефон или таблет. </a:t>
            </a:r>
            <a:endParaRPr lang="en-US" dirty="0"/>
          </a:p>
          <a:p>
            <a:pPr lvl="1"/>
            <a:r>
              <a:rPr lang="bg-BG" dirty="0"/>
              <a:t>За откриване и инсталиране на </a:t>
            </a:r>
            <a:r>
              <a:rPr lang="en-GB" dirty="0"/>
              <a:t>Viber </a:t>
            </a:r>
            <a:r>
              <a:rPr lang="bg-BG" dirty="0"/>
              <a:t>при мобилни устройства с операционна система </a:t>
            </a:r>
            <a:r>
              <a:rPr lang="en-GB" dirty="0"/>
              <a:t>Android </a:t>
            </a:r>
            <a:r>
              <a:rPr lang="bg-BG" dirty="0"/>
              <a:t>използвайте приложението </a:t>
            </a:r>
            <a:r>
              <a:rPr lang="en-GB" dirty="0"/>
              <a:t>Play Store, </a:t>
            </a:r>
            <a:r>
              <a:rPr lang="bg-BG" dirty="0"/>
              <a:t>а за такива с операционна система </a:t>
            </a:r>
            <a:r>
              <a:rPr lang="en-GB" dirty="0"/>
              <a:t>iOS – </a:t>
            </a:r>
            <a:r>
              <a:rPr lang="bg-BG" dirty="0"/>
              <a:t>ползвайте </a:t>
            </a:r>
            <a:r>
              <a:rPr lang="en-GB" dirty="0"/>
              <a:t>App Store. </a:t>
            </a:r>
          </a:p>
          <a:p>
            <a:pPr lvl="1"/>
            <a:r>
              <a:rPr lang="bg-BG" dirty="0"/>
              <a:t>И в двата случая в полето за търсене въведете “</a:t>
            </a:r>
            <a:r>
              <a:rPr lang="en-GB" dirty="0"/>
              <a:t>Viber” </a:t>
            </a:r>
            <a:r>
              <a:rPr lang="bg-BG" dirty="0"/>
              <a:t>и след като го откриете, изберете надписа </a:t>
            </a:r>
            <a:r>
              <a:rPr lang="en-GB" dirty="0"/>
              <a:t>Install (</a:t>
            </a:r>
            <a:r>
              <a:rPr lang="bg-BG" dirty="0"/>
              <a:t>в </a:t>
            </a:r>
            <a:r>
              <a:rPr lang="en-GB" dirty="0"/>
              <a:t>Play Store) </a:t>
            </a:r>
            <a:r>
              <a:rPr lang="bg-BG" dirty="0"/>
              <a:t>или </a:t>
            </a:r>
            <a:r>
              <a:rPr lang="en-GB" dirty="0"/>
              <a:t>G</a:t>
            </a:r>
            <a:r>
              <a:rPr lang="bg-BG" dirty="0"/>
              <a:t>ЕТ (в </a:t>
            </a:r>
            <a:r>
              <a:rPr lang="en-GB" dirty="0"/>
              <a:t>App Store).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90952-8575-6697-2DC5-C0693483AB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0AB30117-F220-E712-6B7C-42A018058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672" y="1470097"/>
            <a:ext cx="1896110" cy="2104743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503F27A-1097-02AA-34AB-0072041A6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672" y="3938923"/>
            <a:ext cx="1896110" cy="18547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FF520A-6D06-F84D-1F94-ADD7E3AFD217}"/>
              </a:ext>
            </a:extLst>
          </p:cNvPr>
          <p:cNvSpPr txBox="1"/>
          <p:nvPr/>
        </p:nvSpPr>
        <p:spPr>
          <a:xfrm>
            <a:off x="9979526" y="3450545"/>
            <a:ext cx="199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G" dirty="0"/>
              <a:t>Play Store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8C77-ED00-5EB4-21BC-C7B6E2676A41}"/>
              </a:ext>
            </a:extLst>
          </p:cNvPr>
          <p:cNvSpPr txBox="1"/>
          <p:nvPr/>
        </p:nvSpPr>
        <p:spPr>
          <a:xfrm>
            <a:off x="9979526" y="5759076"/>
            <a:ext cx="199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G" dirty="0"/>
              <a:t>App Store</a:t>
            </a:r>
          </a:p>
        </p:txBody>
      </p:sp>
    </p:spTree>
    <p:extLst>
      <p:ext uri="{BB962C8B-B14F-4D97-AF65-F5344CB8AC3E}">
        <p14:creationId xmlns:p14="http://schemas.microsoft.com/office/powerpoint/2010/main" val="1686032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4F7DA-FBB1-31D2-61E5-BD49EBEE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Инсталиране на </a:t>
            </a:r>
            <a:r>
              <a:rPr lang="en-GB" dirty="0"/>
              <a:t>Viber</a:t>
            </a:r>
            <a:r>
              <a:rPr lang="bg-BG" dirty="0"/>
              <a:t> на мобилно устройство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E3574-6FE4-9868-16CE-8DAA913BC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64" y="1620838"/>
            <a:ext cx="9623211" cy="4679950"/>
          </a:xfrm>
        </p:spPr>
        <p:txBody>
          <a:bodyPr/>
          <a:lstStyle/>
          <a:p>
            <a:r>
              <a:rPr lang="bg-BG" dirty="0"/>
              <a:t>Приложението автоматично ще се изтегли и инсталира и на мястото на надписа за инсталиране ще се появи нов надпис – </a:t>
            </a:r>
            <a:r>
              <a:rPr lang="en-GB" dirty="0"/>
              <a:t>OPEN</a:t>
            </a:r>
            <a:r>
              <a:rPr lang="bg-BG" dirty="0"/>
              <a:t>.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r>
              <a:rPr lang="bg-BG" dirty="0"/>
              <a:t>Изберете </a:t>
            </a:r>
            <a:r>
              <a:rPr lang="en-GB" dirty="0"/>
              <a:t>OPEN, </a:t>
            </a:r>
            <a:r>
              <a:rPr lang="bg-BG" dirty="0"/>
              <a:t>за да стартирате приложението. Следвайте инструкциите на екрана и въведете необходимите данни.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FB43C8-9665-D5A8-7891-1D4DB92B04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DF11096-0734-6CDE-2F19-AEE1F214A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13" y="3026900"/>
            <a:ext cx="5491537" cy="141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05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E783E-8B2F-E423-67C8-A83239037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5"/>
            <a:ext cx="3100136" cy="2103875"/>
          </a:xfrm>
        </p:spPr>
        <p:txBody>
          <a:bodyPr>
            <a:normAutofit/>
          </a:bodyPr>
          <a:lstStyle/>
          <a:p>
            <a:r>
              <a:rPr lang="bg-BG" sz="3600" dirty="0"/>
              <a:t>Инсталиране на </a:t>
            </a:r>
            <a:r>
              <a:rPr lang="en-GB" sz="3600" dirty="0"/>
              <a:t>Viber</a:t>
            </a:r>
            <a:r>
              <a:rPr lang="bg-BG" sz="3600" dirty="0"/>
              <a:t> на компютър</a:t>
            </a:r>
            <a:endParaRPr lang="en-BG" sz="36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685B-6243-ECEE-2F2B-40DC3017C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36574"/>
            <a:ext cx="3084844" cy="3366047"/>
          </a:xfrm>
        </p:spPr>
        <p:txBody>
          <a:bodyPr>
            <a:normAutofit/>
          </a:bodyPr>
          <a:lstStyle/>
          <a:p>
            <a:r>
              <a:rPr lang="bg-BG" sz="1500"/>
              <a:t>За да инсталирате </a:t>
            </a:r>
            <a:r>
              <a:rPr lang="en-GB" sz="1500"/>
              <a:t>Viber </a:t>
            </a:r>
            <a:r>
              <a:rPr lang="bg-BG" sz="1500"/>
              <a:t>на компютър, е необходимо да посетите официалния сайт на програмата: </a:t>
            </a:r>
            <a:r>
              <a:rPr lang="en-GB" sz="1500">
                <a:hlinkClick r:id="rId2"/>
              </a:rPr>
              <a:t>https://www.viber.com/</a:t>
            </a:r>
            <a:r>
              <a:rPr lang="bg-BG" sz="1500"/>
              <a:t> </a:t>
            </a:r>
            <a:r>
              <a:rPr lang="en-GB" sz="1500"/>
              <a:t>. </a:t>
            </a:r>
            <a:r>
              <a:rPr lang="bg-BG" sz="1500"/>
              <a:t>Изберете </a:t>
            </a:r>
            <a:r>
              <a:rPr lang="en-GB" sz="1500"/>
              <a:t>Download Viber, </a:t>
            </a:r>
            <a:r>
              <a:rPr lang="bg-BG" sz="1500"/>
              <a:t>за да свалите програмата.</a:t>
            </a:r>
          </a:p>
          <a:p>
            <a:endParaRPr lang="en-BG" sz="15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344D9-2984-6DEE-9F44-9A93A9E6E8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5429" y="6459785"/>
            <a:ext cx="3141785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700">
                <a:solidFill>
                  <a:schemeClr val="tx1">
                    <a:lumMod val="75000"/>
                    <a:lumOff val="25000"/>
                  </a:schemeClr>
                </a:solidFill>
              </a:rPr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23CA7028-3E18-E6CA-AC29-A75FCDC762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" r="-1" b="-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07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86C84-5424-D8E1-B630-32772FA4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4679"/>
            <a:ext cx="10058400" cy="863903"/>
          </a:xfrm>
        </p:spPr>
        <p:txBody>
          <a:bodyPr>
            <a:normAutofit/>
          </a:bodyPr>
          <a:lstStyle/>
          <a:p>
            <a:r>
              <a:rPr lang="bg-BG" dirty="0"/>
              <a:t>Инсталиране на </a:t>
            </a:r>
            <a:r>
              <a:rPr lang="en-GB" dirty="0"/>
              <a:t>Viber</a:t>
            </a:r>
            <a:r>
              <a:rPr lang="bg-BG" dirty="0"/>
              <a:t> на компютър</a:t>
            </a:r>
            <a:endParaRPr lang="en-BG" dirty="0"/>
          </a:p>
        </p:txBody>
      </p:sp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989D73D-5F11-5347-1866-CECD25953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7" y="1743501"/>
            <a:ext cx="5762392" cy="33709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DC4A1-9B44-60F0-A7BD-BF4617438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789" y="1514901"/>
            <a:ext cx="5852790" cy="4023360"/>
          </a:xfrm>
        </p:spPr>
        <p:txBody>
          <a:bodyPr>
            <a:normAutofit/>
          </a:bodyPr>
          <a:lstStyle/>
          <a:p>
            <a:pPr lvl="1"/>
            <a:r>
              <a:rPr lang="bg-BG" sz="2000" dirty="0"/>
              <a:t>След като свалите програмата, щракнете последователно два пъти върху инсталационния файл, за да се стартира процесът на инсталиране и следвайте инструкциите на екрана. </a:t>
            </a:r>
          </a:p>
          <a:p>
            <a:pPr lvl="1"/>
            <a:r>
              <a:rPr lang="bg-BG" sz="2000" dirty="0"/>
              <a:t>Имайте предвид, че, за да използвате </a:t>
            </a:r>
            <a:r>
              <a:rPr lang="en-GB" sz="2000" dirty="0"/>
              <a:t>Viber </a:t>
            </a:r>
            <a:r>
              <a:rPr lang="bg-BG" sz="2000" dirty="0"/>
              <a:t>на компютъра си, е необходимо първо да сте инсталирали приложението на вашия телефон или таблет. В процеса на инсталация на програмата в компютъра ви, ще бъдете поканени да сканирате определен код с камерата на вашето мобилно устройство, на което вече ползвате </a:t>
            </a:r>
            <a:r>
              <a:rPr lang="en-GB" sz="2000" dirty="0"/>
              <a:t>Viber.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3C4A2-8423-AF48-1256-8880E43823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87827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6F01-AE81-22F2-C129-DB35E1C0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bg-BG" dirty="0"/>
              <a:t>Работа с </a:t>
            </a:r>
            <a:r>
              <a:rPr lang="en-US" dirty="0"/>
              <a:t>Viber – </a:t>
            </a:r>
            <a:r>
              <a:rPr lang="bg-BG" dirty="0"/>
              <a:t>контакти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A9DC-3A1C-1B13-7A68-4FCE94AE5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bg-BG" sz="2200" dirty="0"/>
              <a:t>При първата инсталация на </a:t>
            </a:r>
            <a:r>
              <a:rPr lang="en-GB" sz="2200" dirty="0"/>
              <a:t>Viber </a:t>
            </a:r>
            <a:r>
              <a:rPr lang="bg-BG" sz="2200" dirty="0"/>
              <a:t>на мобилното ви устройство, програмата иска разрешение за достъп до контактите ви в телефона. Ако разрешите такъв достъп, всички ваши контакти ще бъдат автоматично добавени във </a:t>
            </a:r>
            <a:r>
              <a:rPr lang="en-GB" sz="2200" dirty="0"/>
              <a:t>Viber </a:t>
            </a:r>
            <a:r>
              <a:rPr lang="bg-BG" sz="2200" dirty="0"/>
              <a:t>и ще можете да комуникирате с всеки от тях, стига съответният контакт също да има инсталирано приложението </a:t>
            </a:r>
            <a:r>
              <a:rPr lang="en-GB" sz="2200" dirty="0"/>
              <a:t>Viber. </a:t>
            </a:r>
          </a:p>
          <a:p>
            <a:r>
              <a:rPr lang="bg-BG" sz="2200" dirty="0"/>
              <a:t>Ако това не е факт при даден контакт, ще имате възможност чрез конкретен бутон срещу името в списъка с контакти да му изпратите покана да го свали и инсталира.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50FC809-79DC-3CBC-5C71-AA598FF29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356" y="1916318"/>
            <a:ext cx="2115319" cy="41681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6CF5D-37F7-9F17-E92A-AD3C14F7C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48934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AFC6-E8CD-E702-534D-8E2D985E7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Работа с </a:t>
            </a:r>
            <a:r>
              <a:rPr lang="en-US" dirty="0"/>
              <a:t>Viber – </a:t>
            </a:r>
            <a:r>
              <a:rPr lang="bg-BG" dirty="0"/>
              <a:t>основни бутони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66C55-213F-08F5-DEE1-0DB38544D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643" y="1620838"/>
            <a:ext cx="10818688" cy="3333299"/>
          </a:xfrm>
        </p:spPr>
        <p:txBody>
          <a:bodyPr/>
          <a:lstStyle/>
          <a:p>
            <a:r>
              <a:rPr lang="bg-BG" sz="2400" dirty="0"/>
              <a:t>Подобно на повечето системи за синхронна комуникация, </a:t>
            </a:r>
            <a:r>
              <a:rPr lang="en-GB" sz="2400" dirty="0"/>
              <a:t>Viber </a:t>
            </a:r>
            <a:r>
              <a:rPr lang="bg-BG" sz="2400" dirty="0"/>
              <a:t>дава възможност както за видео и аудио разговори, така и за комуникация чрез текстови съобщения. </a:t>
            </a:r>
          </a:p>
          <a:p>
            <a:r>
              <a:rPr lang="bg-BG" sz="2400" dirty="0"/>
              <a:t>Чрез лентата с основни бутони в най-долната част може да изберете желания режим – най-вляво е бутонът за чат (писане на текстови съобщения), а съседният бутон с икона на телефонна слушалка дава възможност да изберете даден контакт за видео или аудио разговор. </a:t>
            </a:r>
          </a:p>
          <a:p>
            <a:r>
              <a:rPr lang="bg-BG" sz="2400" dirty="0"/>
              <a:t>Бутонът Акценти дава достъп до допълнителна медийна информация – новини, емотикони и други изображения.</a:t>
            </a:r>
            <a:endParaRPr lang="en-BG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FC1D59-4637-740A-5F27-F4FAA59815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939A52C-EB9C-A7B9-A821-14403CD08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79" y="5142914"/>
            <a:ext cx="67056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2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8CBD-BE4D-7C98-FAF3-26D89BDB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Инсталиране и работа със Скайп (</a:t>
            </a:r>
            <a:r>
              <a:rPr lang="en-GB" dirty="0"/>
              <a:t>Skype</a:t>
            </a:r>
            <a:r>
              <a:rPr lang="bg-BG" dirty="0"/>
              <a:t>)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22C62-F1F8-10A8-600B-C27110505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10" y="1467750"/>
            <a:ext cx="10941979" cy="4679950"/>
          </a:xfrm>
        </p:spPr>
        <p:txBody>
          <a:bodyPr/>
          <a:lstStyle/>
          <a:p>
            <a:r>
              <a:rPr lang="en-GB" dirty="0"/>
              <a:t>Skype </a:t>
            </a:r>
            <a:r>
              <a:rPr lang="bg-BG" dirty="0"/>
              <a:t>е доста подобна на </a:t>
            </a:r>
            <a:r>
              <a:rPr lang="en-GB" dirty="0"/>
              <a:t>Viber </a:t>
            </a:r>
            <a:r>
              <a:rPr lang="bg-BG" dirty="0"/>
              <a:t>система за синхронна комуникация, с разликата, че не е необходимо да разполагате с умен телефон, за да я ползвате. </a:t>
            </a:r>
          </a:p>
          <a:p>
            <a:r>
              <a:rPr lang="en-GB" dirty="0"/>
              <a:t>Skype </a:t>
            </a:r>
            <a:r>
              <a:rPr lang="bg-BG" dirty="0"/>
              <a:t>може да бъде инсталирана самостоятелно на компютъра ви, а може да бъде инсталирана и на мобилни устройства също така.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742CA9-2738-428A-2C10-7F0999F4C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1075575-CAC9-C0EB-FA84-15271DD7A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51" y="3807725"/>
            <a:ext cx="4229618" cy="238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98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4CD3-E7E9-9835-707B-85099A070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bg-BG" dirty="0"/>
              <a:t>Инсталиране на </a:t>
            </a:r>
            <a:r>
              <a:rPr lang="en-GB" dirty="0"/>
              <a:t>Skype</a:t>
            </a:r>
            <a:r>
              <a:rPr lang="bg-BG" dirty="0"/>
              <a:t> на компютър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11CBD-DB60-AD9A-50AF-420EF3FC0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bg-BG" sz="2600"/>
              <a:t>За да ползвате </a:t>
            </a:r>
            <a:r>
              <a:rPr lang="en-GB" sz="2600"/>
              <a:t>Skype </a:t>
            </a:r>
            <a:r>
              <a:rPr lang="bg-BG" sz="2600"/>
              <a:t>на компютъра си, е необходимо да посетите официалния сайт на програмата: </a:t>
            </a:r>
            <a:r>
              <a:rPr lang="en-GB" sz="2600">
                <a:hlinkClick r:id="rId2"/>
              </a:rPr>
              <a:t>https://www.skype.com/</a:t>
            </a:r>
            <a:r>
              <a:rPr lang="bg-BG" sz="2600"/>
              <a:t> </a:t>
            </a:r>
            <a:r>
              <a:rPr lang="en-GB" sz="2600"/>
              <a:t> </a:t>
            </a:r>
            <a:endParaRPr lang="bg-BG" sz="2600"/>
          </a:p>
          <a:p>
            <a:r>
              <a:rPr lang="bg-BG" sz="2600"/>
              <a:t>Там ще откриете две възможности: да свалите програмата (чрез надписа </a:t>
            </a:r>
            <a:r>
              <a:rPr lang="en-GB" sz="2600"/>
              <a:t>Download Skype) </a:t>
            </a:r>
            <a:r>
              <a:rPr lang="bg-BG" sz="2600"/>
              <a:t>или да стартирате програмата директно в браузъра, без да я сваляте и инсталирате на компютъра си.</a:t>
            </a:r>
            <a:endParaRPr lang="en-BG" sz="260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46DB094-EEF6-F138-1E8A-D4E93ED824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5" t="-786" r="-407" b="-2032"/>
          <a:stretch/>
        </p:blipFill>
        <p:spPr>
          <a:xfrm>
            <a:off x="7675556" y="1845734"/>
            <a:ext cx="4299045" cy="356889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7FDDF-635E-416B-E0B6-E1B9550257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87883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/>
              <a:t>Съдържание</a:t>
            </a:r>
            <a:endParaRPr lang="en-GB" dirty="0"/>
          </a:p>
        </p:txBody>
      </p:sp>
      <p:sp>
        <p:nvSpPr>
          <p:cNvPr id="12291" name="Content Placeholder 30"/>
          <p:cNvSpPr>
            <a:spLocks noGrp="1"/>
          </p:cNvSpPr>
          <p:nvPr>
            <p:ph idx="1"/>
          </p:nvPr>
        </p:nvSpPr>
        <p:spPr>
          <a:xfrm>
            <a:off x="554804" y="1615281"/>
            <a:ext cx="11260476" cy="467995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bg-BG" altLang="en-US" dirty="0"/>
              <a:t>Анотация на темата и нови понятия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bg-BG" altLang="en-US" dirty="0"/>
              <a:t>Какво представлява </a:t>
            </a:r>
            <a:r>
              <a:rPr lang="bg-BG" altLang="en-US" i="1" dirty="0"/>
              <a:t>Електронната поща</a:t>
            </a:r>
            <a:r>
              <a:rPr lang="bg-BG" altLang="en-US" dirty="0"/>
              <a:t>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bg-BG" dirty="0"/>
              <a:t>Системи за синхронна и асинхронна комуникация</a:t>
            </a:r>
            <a:endParaRPr lang="en-BG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bg-BG" altLang="en-US" dirty="0"/>
              <a:t>Как да инсталираме и работим с </a:t>
            </a:r>
            <a:r>
              <a:rPr lang="en-US" altLang="en-US" dirty="0"/>
              <a:t>Viber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bg-BG" altLang="en-US" dirty="0"/>
              <a:t>Как да инсталираме и работим със </a:t>
            </a:r>
            <a:r>
              <a:rPr lang="en-US" altLang="en-US" dirty="0"/>
              <a:t>Skype</a:t>
            </a:r>
            <a:endParaRPr lang="bg-BG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</a:t>
            </a:r>
            <a:r>
              <a:rPr lang="ru-RU" dirty="0" err="1"/>
              <a:t>Европейска</a:t>
            </a:r>
            <a:r>
              <a:rPr lang="ru-RU" dirty="0"/>
              <a:t> Рамка на </a:t>
            </a:r>
            <a:r>
              <a:rPr lang="ru-RU" dirty="0" err="1"/>
              <a:t>дигиталните</a:t>
            </a:r>
            <a:r>
              <a:rPr lang="ru-RU" dirty="0"/>
              <a:t> компетентности с </a:t>
            </a:r>
            <a:r>
              <a:rPr lang="ru-RU" dirty="0" err="1"/>
              <a:t>петте</a:t>
            </a:r>
            <a:r>
              <a:rPr lang="ru-RU" dirty="0"/>
              <a:t> области на </a:t>
            </a:r>
            <a:r>
              <a:rPr lang="ru-RU" dirty="0" err="1"/>
              <a:t>дигитална</a:t>
            </a:r>
            <a:r>
              <a:rPr lang="ru-RU" dirty="0"/>
              <a:t> </a:t>
            </a:r>
            <a:r>
              <a:rPr lang="ru-RU" dirty="0" err="1"/>
              <a:t>компетентност</a:t>
            </a:r>
            <a:r>
              <a:rPr lang="ru-RU" dirty="0"/>
              <a:t> и 21 </a:t>
            </a:r>
            <a:r>
              <a:rPr lang="ru-RU" dirty="0" err="1"/>
              <a:t>дигитални</a:t>
            </a:r>
            <a:r>
              <a:rPr lang="ru-RU" dirty="0"/>
              <a:t> умения/ компетентности (</a:t>
            </a:r>
            <a:r>
              <a:rPr lang="ru-RU" dirty="0" err="1"/>
              <a:t>DigComp</a:t>
            </a:r>
            <a:r>
              <a:rPr lang="ru-RU" dirty="0"/>
              <a:t> 2.1)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CAF4E-EA5C-145C-107A-C5B686B6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bg-BG" dirty="0"/>
              <a:t>Инсталиране на </a:t>
            </a:r>
            <a:r>
              <a:rPr lang="en-GB" dirty="0"/>
              <a:t>Skype</a:t>
            </a:r>
            <a:r>
              <a:rPr lang="bg-BG" dirty="0"/>
              <a:t> на компютър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5FE44-620A-5783-387B-A78D7A7E8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bg-BG" sz="2600"/>
              <a:t>И в двата случая е необходимо да се регистрирате. За целта е необходимо да създадете свой профил в </a:t>
            </a:r>
            <a:r>
              <a:rPr lang="en-GB" sz="2600"/>
              <a:t>Microsoft. </a:t>
            </a:r>
            <a:endParaRPr lang="bg-BG" sz="2600"/>
          </a:p>
          <a:p>
            <a:r>
              <a:rPr lang="bg-BG" sz="2600"/>
              <a:t>Независимо коя от двете възможности изберете (стартиране на </a:t>
            </a:r>
            <a:r>
              <a:rPr lang="en-GB" sz="2600"/>
              <a:t>Skype </a:t>
            </a:r>
            <a:r>
              <a:rPr lang="bg-BG" sz="2600"/>
              <a:t>в браузъра или сваляне на програмата на компютъра ви), ще бъдете поканени да създадете свой </a:t>
            </a:r>
            <a:r>
              <a:rPr lang="en-GB" sz="2600"/>
              <a:t>Microsoft </a:t>
            </a:r>
            <a:r>
              <a:rPr lang="bg-BG" sz="2600"/>
              <a:t>профил чрез надписа </a:t>
            </a:r>
            <a:r>
              <a:rPr lang="en-GB" sz="2600" i="1"/>
              <a:t>Create one!</a:t>
            </a:r>
            <a:r>
              <a:rPr lang="bg-BG" sz="2600"/>
              <a:t> След това следвайте стъпките от екрана.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957B05B-643B-B159-D11B-C8D1329AD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34" b="6"/>
          <a:stretch/>
        </p:blipFill>
        <p:spPr>
          <a:xfrm>
            <a:off x="8020570" y="1916318"/>
            <a:ext cx="3266129" cy="347101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B3212-8162-00A9-6DC3-DD21989F1A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898663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83C7F-016E-9A88-8973-E1B08CC18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Инсталиране на </a:t>
            </a:r>
            <a:r>
              <a:rPr lang="en-US" dirty="0"/>
              <a:t>Skype</a:t>
            </a:r>
            <a:r>
              <a:rPr lang="bg-BG" dirty="0"/>
              <a:t> на мобилно устройство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A6F7-BC04-01FD-D7EB-D437FDF68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188" y="2338241"/>
            <a:ext cx="6625606" cy="3201364"/>
          </a:xfrm>
        </p:spPr>
        <p:txBody>
          <a:bodyPr/>
          <a:lstStyle/>
          <a:p>
            <a:pPr lvl="1"/>
            <a:r>
              <a:rPr lang="bg-B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Инсталирането на 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Skype </a:t>
            </a:r>
            <a:r>
              <a:rPr lang="bg-B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мобилното ви устройство (умен телефон или таблет) става абсолютно по идентичен начин с инсталирането на 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Viber </a:t>
            </a:r>
            <a:r>
              <a:rPr lang="bg-B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този тип устройства (чрез намирането в 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Play Store </a:t>
            </a:r>
            <a:r>
              <a:rPr lang="bg-B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 Store)</a:t>
            </a:r>
            <a:r>
              <a:rPr lang="bg-B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90952-8575-6697-2DC5-C0693483AB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0AB30117-F220-E712-6B7C-42A018058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672" y="1470097"/>
            <a:ext cx="1896110" cy="2104743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503F27A-1097-02AA-34AB-0072041A6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672" y="3938923"/>
            <a:ext cx="1896110" cy="18547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FF520A-6D06-F84D-1F94-ADD7E3AFD217}"/>
              </a:ext>
            </a:extLst>
          </p:cNvPr>
          <p:cNvSpPr txBox="1"/>
          <p:nvPr/>
        </p:nvSpPr>
        <p:spPr>
          <a:xfrm>
            <a:off x="9979526" y="3450545"/>
            <a:ext cx="199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G" dirty="0"/>
              <a:t>Play Store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8C77-ED00-5EB4-21BC-C7B6E2676A41}"/>
              </a:ext>
            </a:extLst>
          </p:cNvPr>
          <p:cNvSpPr txBox="1"/>
          <p:nvPr/>
        </p:nvSpPr>
        <p:spPr>
          <a:xfrm>
            <a:off x="9979526" y="5759076"/>
            <a:ext cx="199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G" dirty="0"/>
              <a:t>App Store</a:t>
            </a:r>
          </a:p>
        </p:txBody>
      </p:sp>
    </p:spTree>
    <p:extLst>
      <p:ext uri="{BB962C8B-B14F-4D97-AF65-F5344CB8AC3E}">
        <p14:creationId xmlns:p14="http://schemas.microsoft.com/office/powerpoint/2010/main" val="405282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6EF0F-1C80-7A70-D760-CA78EB0A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Работа с </a:t>
            </a:r>
            <a:r>
              <a:rPr lang="en-US" dirty="0"/>
              <a:t>Skype – </a:t>
            </a:r>
            <a:r>
              <a:rPr lang="bg-BG" dirty="0"/>
              <a:t>основни бутони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208EA-8894-9E07-47CE-A199A9207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04" y="1620838"/>
            <a:ext cx="10890607" cy="4679950"/>
          </a:xfrm>
        </p:spPr>
        <p:txBody>
          <a:bodyPr/>
          <a:lstStyle/>
          <a:p>
            <a:r>
              <a:rPr lang="bg-BG" dirty="0"/>
              <a:t>Отново подобно на </a:t>
            </a:r>
            <a:r>
              <a:rPr lang="en-GB" dirty="0"/>
              <a:t>Viber, Skype </a:t>
            </a:r>
            <a:r>
              <a:rPr lang="bg-BG" dirty="0"/>
              <a:t>дава възможност както за видео и аудио разговори в реално време, така и за комуникация чрез текстови съобщения, като основните бутони са разположени в лента в горната част на програмата</a:t>
            </a:r>
            <a:r>
              <a:rPr lang="en-US" dirty="0"/>
              <a:t>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00969-8AF7-5012-2861-57D87B816C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700C31E-52FE-93D8-AB60-BD59D890F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429000"/>
            <a:ext cx="7467600" cy="23495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082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AA390-6D4D-93D1-7F2A-15928954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bg-BG" altLang="en-US" sz="4400"/>
              <a:t>Анотация на темата и нови понятия</a:t>
            </a:r>
            <a:endParaRPr lang="en-BG" sz="44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02B05-48E8-80AD-5CC8-365123EDA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1800"/>
              <a:t>Тук ще научите:</a:t>
            </a:r>
          </a:p>
          <a:p>
            <a:pPr marL="342900" lvl="0" indent="-342900">
              <a:spcAft>
                <a:spcPts val="800"/>
              </a:spcAft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да разпознавате различните видове технологии за комуникация (текстови съобщения, видео разговори, електронна поща)</a:t>
            </a:r>
            <a:endParaRPr lang="en-BG" sz="180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да работите с дигиталните технологии и инструменти за общуване и сътрудничество от различни компютърни системи (умен телефон, компютър, в интернет) и да ги използвате във формален и неформален контекст.</a:t>
            </a:r>
            <a:endParaRPr lang="en-BG" sz="180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43DBB-055E-7E72-7B60-9AAECA035B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267042D-F3C2-C6CE-8638-FEF4407DD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927772"/>
              </p:ext>
            </p:extLst>
          </p:nvPr>
        </p:nvGraphicFramePr>
        <p:xfrm>
          <a:off x="643192" y="1209029"/>
          <a:ext cx="5451628" cy="4119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9052">
                  <a:extLst>
                    <a:ext uri="{9D8B030D-6E8A-4147-A177-3AD203B41FA5}">
                      <a16:colId xmlns:a16="http://schemas.microsoft.com/office/drawing/2014/main" val="2716234520"/>
                    </a:ext>
                  </a:extLst>
                </a:gridCol>
                <a:gridCol w="3512576">
                  <a:extLst>
                    <a:ext uri="{9D8B030D-6E8A-4147-A177-3AD203B41FA5}">
                      <a16:colId xmlns:a16="http://schemas.microsoft.com/office/drawing/2014/main" val="406310619"/>
                    </a:ext>
                  </a:extLst>
                </a:gridCol>
              </a:tblGrid>
              <a:tr h="3357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</a:rPr>
                        <a:t>Понятие</a:t>
                      </a:r>
                      <a:endParaRPr lang="en-BG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53" marR="10555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</a:rPr>
                        <a:t>Описание</a:t>
                      </a:r>
                      <a:endParaRPr lang="en-BG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53" marR="105553" marT="0" marB="0" anchor="ctr"/>
                </a:tc>
                <a:extLst>
                  <a:ext uri="{0D108BD9-81ED-4DB2-BD59-A6C34878D82A}">
                    <a16:rowId xmlns:a16="http://schemas.microsoft.com/office/drawing/2014/main" val="1750850140"/>
                  </a:ext>
                </a:extLst>
              </a:tr>
              <a:tr h="12929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500">
                          <a:effectLst/>
                        </a:rPr>
                        <a:t>Електронна поща</a:t>
                      </a:r>
                      <a:endParaRPr lang="en-BG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53" marR="1055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500">
                          <a:effectLst/>
                        </a:rPr>
                        <a:t>Интернет услуга, с помощта на която могат да се обменят съобщения и файлове. Услугата е известна накратко още като email (имейл).</a:t>
                      </a:r>
                      <a:endParaRPr lang="en-BG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53" marR="105553" marT="0" marB="0"/>
                </a:tc>
                <a:extLst>
                  <a:ext uri="{0D108BD9-81ED-4DB2-BD59-A6C34878D82A}">
                    <a16:rowId xmlns:a16="http://schemas.microsoft.com/office/drawing/2014/main" val="1686677626"/>
                  </a:ext>
                </a:extLst>
              </a:tr>
              <a:tr h="11983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500">
                          <a:effectLst/>
                        </a:rPr>
                        <a:t>Адрес за електронна поща</a:t>
                      </a:r>
                      <a:endParaRPr lang="en-BG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53" marR="1055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500">
                          <a:effectLst/>
                        </a:rPr>
                        <a:t>Уникален адрес на потребител на услугата електронна поща за</a:t>
                      </a:r>
                      <a:endParaRPr lang="en-BG" sz="17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500">
                          <a:effectLst/>
                        </a:rPr>
                        <a:t>получаване и изпращане на електронни писма чрез интернет.</a:t>
                      </a:r>
                      <a:endParaRPr lang="en-BG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53" marR="105553" marT="0" marB="0"/>
                </a:tc>
                <a:extLst>
                  <a:ext uri="{0D108BD9-81ED-4DB2-BD59-A6C34878D82A}">
                    <a16:rowId xmlns:a16="http://schemas.microsoft.com/office/drawing/2014/main" val="3605992344"/>
                  </a:ext>
                </a:extLst>
              </a:tr>
              <a:tr h="12929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500">
                          <a:effectLst/>
                        </a:rPr>
                        <a:t>Системи за синхронна и асинхронна комуникация</a:t>
                      </a:r>
                      <a:endParaRPr lang="en-BG" sz="17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53" marR="1055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500" dirty="0">
                          <a:effectLst/>
                        </a:rPr>
                        <a:t>Програмни средства, даващи възможност за различна във времево отношение комуникация между двама или повече потребители.</a:t>
                      </a:r>
                      <a:endParaRPr lang="en-BG" sz="17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53" marR="105553" marT="0" marB="0"/>
                </a:tc>
                <a:extLst>
                  <a:ext uri="{0D108BD9-81ED-4DB2-BD59-A6C34878D82A}">
                    <a16:rowId xmlns:a16="http://schemas.microsoft.com/office/drawing/2014/main" val="52862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61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CAFAEDF-A1A4-A844-1DB3-DEDB4FCDD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0" b="24145"/>
          <a:stretch/>
        </p:blipFill>
        <p:spPr>
          <a:xfrm>
            <a:off x="20" y="286603"/>
            <a:ext cx="12191980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7D54338-3BEE-0697-7C9A-0DA21C08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bg-BG" dirty="0"/>
              <a:t>Електронна поща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4F637-75A8-ECFC-BB3C-B25371933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bg-BG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да ползваме тази услуга, са ни необходими няколко неща:</a:t>
            </a:r>
            <a:endParaRPr lang="en-BG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Symbol" pitchFamily="2" charset="2"/>
              <a:buChar char=""/>
            </a:pPr>
            <a:r>
              <a:rPr lang="bg-BG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Устройство с възможност за интернет свързаност </a:t>
            </a:r>
          </a:p>
          <a:p>
            <a:pPr marL="342900" lvl="0" indent="-342900">
              <a:spcBef>
                <a:spcPts val="600"/>
              </a:spcBef>
              <a:buFont typeface="Symbol" pitchFamily="2" charset="2"/>
              <a:buChar char=""/>
            </a:pPr>
            <a:r>
              <a:rPr lang="bg-BG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Специализирана програма или уеб браузър</a:t>
            </a:r>
            <a:endParaRPr lang="en-BG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Symbol" pitchFamily="2" charset="2"/>
              <a:buChar char=""/>
            </a:pPr>
            <a:r>
              <a:rPr lang="bg-BG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Уеб сайт, предлагащ тази услуга</a:t>
            </a:r>
            <a:endParaRPr lang="en-BG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bg-BG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Специализираните програми за електронна поща се наричат </a:t>
            </a:r>
            <a:r>
              <a:rPr lang="bg-BG" sz="20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Имейл клиент</a:t>
            </a:r>
            <a:r>
              <a:rPr lang="bg-BG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Те могат да са инсталирани на вашето устройство (популярни такива са Microsoft Outlook, </a:t>
            </a:r>
            <a:r>
              <a:rPr lang="bg-BG" sz="2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Mozilla</a:t>
            </a:r>
            <a:r>
              <a:rPr lang="bg-BG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Thunderbird</a:t>
            </a:r>
            <a:r>
              <a:rPr lang="bg-BG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 ), но могат да се ползват и директно през уеб браузър чрез сайтове, които предлагат услугата </a:t>
            </a:r>
            <a:r>
              <a:rPr lang="bg-BG" sz="20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Електронна поща</a:t>
            </a:r>
            <a:r>
              <a:rPr lang="bg-BG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G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По-популярни сайтове за електронна поща са АБВ</a:t>
            </a:r>
            <a:r>
              <a:rPr lang="en-U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abv.bg</a:t>
            </a:r>
            <a:r>
              <a:rPr lang="en-U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Mail.bg</a:t>
            </a:r>
            <a:r>
              <a:rPr lang="en-U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  <a:r>
              <a:rPr lang="en-US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Yahoo.com</a:t>
            </a:r>
            <a:r>
              <a:rPr lang="bg-BG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r>
              <a:rPr lang="en-BG" sz="2000" dirty="0">
                <a:effectLst/>
              </a:rPr>
              <a:t> </a:t>
            </a:r>
            <a:endParaRPr lang="en-BG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70490-AB3A-2C73-B2B2-CBEACDA7C3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24CA007-C69C-B974-3097-4010B13AE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123" y="2378880"/>
            <a:ext cx="1034909" cy="960675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307229F-65D1-F9E7-D737-DB4BE6E0A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332" y="1786749"/>
            <a:ext cx="2278508" cy="1603233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7505E8B-97ED-C586-093B-F809C4F45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46" y="5363487"/>
            <a:ext cx="2570844" cy="777473"/>
          </a:xfrm>
          <a:prstGeom prst="rect">
            <a:avLst/>
          </a:prstGeom>
        </p:spPr>
      </p:pic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A1BCF81B-2602-A0AC-DDDD-9C445F8107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190" y="5222140"/>
            <a:ext cx="1673961" cy="946723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0966FF0-0AC9-A1E8-DC1C-FE14B2A4D4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66" y="5455953"/>
            <a:ext cx="2570844" cy="7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219B2-31FD-7827-53BA-82500173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bg-BG" dirty="0"/>
              <a:t>Адрес за електронна поща</a:t>
            </a:r>
            <a:endParaRPr lang="en-BG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E85AD60-1D14-BBAF-11D2-E45871E4A1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6" r="-5828" b="6"/>
          <a:stretch/>
        </p:blipFill>
        <p:spPr>
          <a:xfrm>
            <a:off x="873457" y="1916318"/>
            <a:ext cx="3766275" cy="34710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AD07C-921D-11F7-ACE0-52EC574D3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Адресът за електронна поща се състои от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6225" indent="-276225"/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потребителско име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изписано с латински букви (може и цифри, както и някои символи, например </a:t>
            </a:r>
            <a:r>
              <a:rPr lang="bg-BG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точка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6225" indent="-276225"/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последвано от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символа @ 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(чете се </a:t>
            </a:r>
            <a:r>
              <a:rPr lang="bg-BG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кльомба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bg-BG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маймунско а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6225" indent="-276225"/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името на уеб сайта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наречено </a:t>
            </a:r>
            <a:r>
              <a:rPr lang="bg-BG" sz="18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домейн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в който е регистриран този получател на електронни писма, т.е. сайтът, който предлага конкретната услуга за електронна поща.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angelov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@gmail.com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evtini_stoki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abv.bg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mimi93@mail.bg</a:t>
            </a:r>
            <a:endParaRPr lang="en-BG" sz="1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089BD-7B6B-B48D-ED57-B1F51C35DD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8532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3EDC-71E0-D919-D32D-D9CED7BBB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Системи за синхронна и асинхронна комуникация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51DEF-045F-0CAD-017F-24B22906D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66" y="1695236"/>
            <a:ext cx="11209106" cy="4605552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При </a:t>
            </a:r>
            <a:r>
              <a:rPr lang="bg-BG" b="1" dirty="0"/>
              <a:t>синхронната комуникация </a:t>
            </a:r>
            <a:r>
              <a:rPr lang="bg-BG" dirty="0"/>
              <a:t>участниците изпращат и получават информация по едно и също време. Позната е и като </a:t>
            </a:r>
            <a:r>
              <a:rPr lang="bg-BG" i="1" dirty="0"/>
              <a:t>Комуникация в реално време</a:t>
            </a:r>
            <a:r>
              <a:rPr lang="bg-BG" dirty="0"/>
              <a:t>, като можем условно да я разделим на два типа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bg-BG" dirty="0"/>
              <a:t>– такава, която се осъществява чрез говор и/или видео (тип телефонен или видеоразговор)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bg-BG" dirty="0"/>
              <a:t>комуникация чрез текстови съобщения (тип чат).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4F0DD-8996-6EB0-B186-AC8482D732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26748CB-3ED4-0F80-D7F1-B1CEA3F3F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899" y="4874715"/>
            <a:ext cx="1321369" cy="132136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F3D4BE6-5C12-0F56-8BCE-BE08F1B4F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39" y="4874714"/>
            <a:ext cx="1321369" cy="132136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0C81EE7-8ABB-3E2A-AA89-078858797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40407"/>
            <a:ext cx="1423916" cy="142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3EDC-71E0-D919-D32D-D9CED7BBB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Синхронна комуникация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51DEF-045F-0CAD-017F-24B22906D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66" y="1620838"/>
            <a:ext cx="11209106" cy="4679950"/>
          </a:xfrm>
        </p:spPr>
        <p:txBody>
          <a:bodyPr/>
          <a:lstStyle/>
          <a:p>
            <a:pPr marL="357188" indent="-265113"/>
            <a:r>
              <a:rPr lang="bg-BG" dirty="0"/>
              <a:t>Обикновено повечето системи за синхронна комуникация дават възможност и за двата типа комуникация в реално време – чрез аудио и видео връзка от една страна, и чрез текстови съобщения.</a:t>
            </a:r>
            <a:endParaRPr lang="en-US" dirty="0"/>
          </a:p>
          <a:p>
            <a:pPr marL="357188" indent="-265113"/>
            <a:r>
              <a:rPr lang="bg-BG" dirty="0"/>
              <a:t>Популярни подобни системи са </a:t>
            </a:r>
            <a:r>
              <a:rPr lang="en-GB" dirty="0"/>
              <a:t>Viber, Skype, </a:t>
            </a:r>
            <a:r>
              <a:rPr lang="bg-BG" dirty="0"/>
              <a:t>комуникационни програми, свързани с отделни социални мрежи (като </a:t>
            </a:r>
            <a:r>
              <a:rPr lang="en-GB" dirty="0"/>
              <a:t>Messenger </a:t>
            </a:r>
            <a:r>
              <a:rPr lang="bg-BG" dirty="0"/>
              <a:t>във Фейсбук, който може да се ползва и самостоятелно през мобилно устройство)</a:t>
            </a:r>
            <a:r>
              <a:rPr lang="en-US" dirty="0"/>
              <a:t>, WhatsApp</a:t>
            </a:r>
            <a:r>
              <a:rPr lang="bg-BG" dirty="0"/>
              <a:t> и др.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4F0DD-8996-6EB0-B186-AC8482D732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141CA66-9EC0-5000-C07F-9E100CB24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59" y="4755688"/>
            <a:ext cx="1342978" cy="121805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EC42082-6DD6-7C78-027D-ADACCB989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27" y="4755687"/>
            <a:ext cx="1218051" cy="1218051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1904C02-93E1-7679-7E1E-B617F750F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80" y="4640239"/>
            <a:ext cx="1384109" cy="1384109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C939C0A8-AE9F-6A14-05A8-AC53D9390C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89" y="4424386"/>
            <a:ext cx="1876402" cy="187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9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3EDC-71E0-D919-D32D-D9CED7BB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bg-BG" dirty="0"/>
              <a:t>Асинхронна комуникация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51DEF-045F-0CAD-017F-24B22906D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357188" indent="-265113"/>
            <a:r>
              <a:rPr lang="bg-BG" sz="20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Асинхронната комуникация</a:t>
            </a:r>
            <a:r>
              <a:rPr lang="bg-BG" sz="20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обикновено се случва по различно време – участниците в нея изпращат и получават информация не едновременно. </a:t>
            </a:r>
          </a:p>
          <a:p>
            <a:pPr marL="357188" indent="-265113"/>
            <a:r>
              <a:rPr lang="bg-BG" sz="20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Типичен пример за асинхронна комуникация е </a:t>
            </a:r>
            <a:r>
              <a:rPr lang="bg-BG" sz="20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електронната поща</a:t>
            </a:r>
            <a:r>
              <a:rPr lang="bg-BG" sz="20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която позволява участниците в комуникацията да четат и изпращат съобщения в удобно за тях време, което обикновено не съвпада с </a:t>
            </a:r>
            <a:r>
              <a:rPr lang="bg-BG" sz="2000">
                <a:latin typeface="Cambria" panose="02040503050406030204" pitchFamily="18" charset="0"/>
                <a:cs typeface="Times New Roman" panose="02020603050405020304" pitchFamily="18" charset="0"/>
              </a:rPr>
              <a:t>времето, в което отсрещният кореспондент е онлайн</a:t>
            </a:r>
            <a:r>
              <a:rPr lang="bg-BG" sz="20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7188" indent="-265113"/>
            <a:r>
              <a:rPr lang="bg-BG" sz="2000">
                <a:latin typeface="Cambria" panose="02040503050406030204" pitchFamily="18" charset="0"/>
                <a:cs typeface="Times New Roman" panose="02020603050405020304" pitchFamily="18" charset="0"/>
              </a:rPr>
              <a:t>Досещате ли за други видове асинхронна комуникация, освен електронна поща?</a:t>
            </a:r>
            <a:endParaRPr lang="bg-BG" sz="200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B88DD58-DA51-CF3F-99C2-5D94080C7C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3" r="-1733" b="6"/>
          <a:stretch/>
        </p:blipFill>
        <p:spPr>
          <a:xfrm>
            <a:off x="7765576" y="1916318"/>
            <a:ext cx="3603009" cy="34710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4F0DD-8996-6EB0-B186-AC8482D732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77003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2ACA-AC5D-3A73-EA09-809E4E21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bg-BG" dirty="0"/>
              <a:t>Синхронна и асинхронна комуникация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45C09-B97F-CCED-069C-2BDECBDCD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С изключение на работните онлайн конферентни срещи, при официална комуникация асинхронната форма е за предпочитане, докато синхронната комуникация е типична за общуване сред приятели и има неформален характер.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157AC3D-0508-2D8F-2523-7793FD2C5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70" y="2433051"/>
            <a:ext cx="3135109" cy="24375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33075-6A19-5E45-2D5E-E7BBBE20CD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554308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2091</TotalTime>
  <Words>1945</Words>
  <Application>Microsoft Macintosh PowerPoint</Application>
  <PresentationFormat>Widescreen</PresentationFormat>
  <Paragraphs>115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Symbol</vt:lpstr>
      <vt:lpstr>Retrospect</vt:lpstr>
      <vt:lpstr>2.1. Взаимодействие  чрез дигитални технологии</vt:lpstr>
      <vt:lpstr>Съдържание</vt:lpstr>
      <vt:lpstr>Анотация на темата и нови понятия</vt:lpstr>
      <vt:lpstr>Електронна поща</vt:lpstr>
      <vt:lpstr>Адрес за електронна поща</vt:lpstr>
      <vt:lpstr>Системи за синхронна и асинхронна комуникация</vt:lpstr>
      <vt:lpstr>Синхронна комуникация</vt:lpstr>
      <vt:lpstr>Асинхронна комуникация</vt:lpstr>
      <vt:lpstr>Синхронна и асинхронна комуникация</vt:lpstr>
      <vt:lpstr>Системи за текстови съобщения</vt:lpstr>
      <vt:lpstr>Инсталиране и работа с Вайбър (Viber)</vt:lpstr>
      <vt:lpstr>Инсталиране на Viber на мобилно устройство</vt:lpstr>
      <vt:lpstr>Инсталиране на Viber на мобилно устройство</vt:lpstr>
      <vt:lpstr>Инсталиране на Viber на компютър</vt:lpstr>
      <vt:lpstr>Инсталиране на Viber на компютър</vt:lpstr>
      <vt:lpstr>Работа с Viber – контакти</vt:lpstr>
      <vt:lpstr>Работа с Viber – основни бутони</vt:lpstr>
      <vt:lpstr>Инсталиране и работа със Скайп (Skype)</vt:lpstr>
      <vt:lpstr>Инсталиране на Skype на компютър</vt:lpstr>
      <vt:lpstr>Инсталиране на Skype на компютър</vt:lpstr>
      <vt:lpstr>Инсталиране на Skype на мобилно устройство</vt:lpstr>
      <vt:lpstr>Работа с Skype – основни бутони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Олег Димитров Константинов</cp:lastModifiedBy>
  <cp:revision>117</cp:revision>
  <dcterms:created xsi:type="dcterms:W3CDTF">2023-01-03T13:46:11Z</dcterms:created>
  <dcterms:modified xsi:type="dcterms:W3CDTF">2023-01-22T17:36:53Z</dcterms:modified>
</cp:coreProperties>
</file>